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965" r:id="rId1"/>
  </p:sldMasterIdLst>
  <p:notesMasterIdLst>
    <p:notesMasterId r:id="rId17"/>
  </p:notesMasterIdLst>
  <p:sldIdLst>
    <p:sldId id="259" r:id="rId2"/>
    <p:sldId id="262" r:id="rId3"/>
    <p:sldId id="263" r:id="rId4"/>
    <p:sldId id="264" r:id="rId5"/>
    <p:sldId id="265" r:id="rId6"/>
    <p:sldId id="266" r:id="rId7"/>
    <p:sldId id="267" r:id="rId8"/>
    <p:sldId id="268" r:id="rId9"/>
    <p:sldId id="269" r:id="rId10"/>
    <p:sldId id="275" r:id="rId11"/>
    <p:sldId id="282" r:id="rId12"/>
    <p:sldId id="276" r:id="rId13"/>
    <p:sldId id="283" r:id="rId14"/>
    <p:sldId id="277" r:id="rId15"/>
    <p:sldId id="284" r:id="rId1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0"/>
    <p:restoredTop sz="94683"/>
  </p:normalViewPr>
  <p:slideViewPr>
    <p:cSldViewPr snapToGrid="0" snapToObjects="1">
      <p:cViewPr varScale="1">
        <p:scale>
          <a:sx n="102" d="100"/>
          <a:sy n="102" d="100"/>
        </p:scale>
        <p:origin x="952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3EB89C5-31E5-B943-9AE4-9E4A2AF31DD3}" type="doc">
      <dgm:prSet loTypeId="urn:microsoft.com/office/officeart/2005/8/layout/hList1" loCatId="hierarchy" qsTypeId="urn:microsoft.com/office/officeart/2005/8/quickstyle/3d4" qsCatId="3D" csTypeId="urn:microsoft.com/office/officeart/2005/8/colors/colorful2" csCatId="colorful" phldr="1"/>
      <dgm:spPr/>
      <dgm:t>
        <a:bodyPr/>
        <a:lstStyle/>
        <a:p>
          <a:endParaRPr lang="fr-FR"/>
        </a:p>
      </dgm:t>
    </dgm:pt>
    <dgm:pt modelId="{974D58B0-3DA4-B848-B68C-64D4D5FD8E9E}">
      <dgm:prSet phldrT="[Texte]"/>
      <dgm:spPr/>
      <dgm:t>
        <a:bodyPr/>
        <a:lstStyle/>
        <a:p>
          <a:r>
            <a:rPr lang="fr-FR" dirty="0"/>
            <a:t>Urgente</a:t>
          </a:r>
        </a:p>
      </dgm:t>
    </dgm:pt>
    <dgm:pt modelId="{2E12151C-85FE-B049-BF24-9F5B0BCBAB14}" type="parTrans" cxnId="{EE95882F-0B78-7247-B4BF-3019CCC1BC18}">
      <dgm:prSet/>
      <dgm:spPr/>
      <dgm:t>
        <a:bodyPr/>
        <a:lstStyle/>
        <a:p>
          <a:endParaRPr lang="fr-FR"/>
        </a:p>
      </dgm:t>
    </dgm:pt>
    <dgm:pt modelId="{8FF7D2D4-14D3-034D-A868-27AF11824146}" type="sibTrans" cxnId="{EE95882F-0B78-7247-B4BF-3019CCC1BC18}">
      <dgm:prSet/>
      <dgm:spPr/>
      <dgm:t>
        <a:bodyPr/>
        <a:lstStyle/>
        <a:p>
          <a:endParaRPr lang="fr-FR"/>
        </a:p>
      </dgm:t>
    </dgm:pt>
    <dgm:pt modelId="{6E1DC787-DB74-F542-8078-A67F34DA4EAE}">
      <dgm:prSet phldrT="[Texte]"/>
      <dgm:spPr/>
      <dgm:t>
        <a:bodyPr/>
        <a:lstStyle/>
        <a:p>
          <a:r>
            <a:rPr lang="fr-FR" dirty="0"/>
            <a:t>Urgences psychiatriques de </a:t>
          </a:r>
          <a:r>
            <a:rPr lang="fr-FR" dirty="0" err="1"/>
            <a:t>Purpan</a:t>
          </a:r>
          <a:r>
            <a:rPr lang="fr-FR" dirty="0"/>
            <a:t> </a:t>
          </a:r>
        </a:p>
      </dgm:t>
    </dgm:pt>
    <dgm:pt modelId="{96B763FB-7954-3E49-8393-CD64ACC6C819}" type="parTrans" cxnId="{7B5C0975-FBF6-D04B-85F3-335ACDAF9B44}">
      <dgm:prSet/>
      <dgm:spPr/>
      <dgm:t>
        <a:bodyPr/>
        <a:lstStyle/>
        <a:p>
          <a:endParaRPr lang="fr-FR"/>
        </a:p>
      </dgm:t>
    </dgm:pt>
    <dgm:pt modelId="{B73B1CD1-00F1-EE49-A7FE-5475B510D663}" type="sibTrans" cxnId="{7B5C0975-FBF6-D04B-85F3-335ACDAF9B44}">
      <dgm:prSet/>
      <dgm:spPr/>
      <dgm:t>
        <a:bodyPr/>
        <a:lstStyle/>
        <a:p>
          <a:endParaRPr lang="fr-FR"/>
        </a:p>
      </dgm:t>
    </dgm:pt>
    <dgm:pt modelId="{4FA57FE8-4BB7-E347-9BE8-C01F1F241248}">
      <dgm:prSet phldrT="[Texte]"/>
      <dgm:spPr/>
      <dgm:t>
        <a:bodyPr/>
        <a:lstStyle/>
        <a:p>
          <a:r>
            <a:rPr lang="fr-FR" dirty="0"/>
            <a:t>Non-urgente</a:t>
          </a:r>
        </a:p>
      </dgm:t>
    </dgm:pt>
    <dgm:pt modelId="{EAD5E87C-835E-8541-91F0-8EDD16D3B4FF}" type="parTrans" cxnId="{76CE6A60-B64F-CC47-AC8C-6C9972AE9B31}">
      <dgm:prSet/>
      <dgm:spPr/>
      <dgm:t>
        <a:bodyPr/>
        <a:lstStyle/>
        <a:p>
          <a:endParaRPr lang="fr-FR"/>
        </a:p>
      </dgm:t>
    </dgm:pt>
    <dgm:pt modelId="{85530BFF-E375-5E4E-A452-7E78504B9E38}" type="sibTrans" cxnId="{76CE6A60-B64F-CC47-AC8C-6C9972AE9B31}">
      <dgm:prSet/>
      <dgm:spPr/>
      <dgm:t>
        <a:bodyPr/>
        <a:lstStyle/>
        <a:p>
          <a:endParaRPr lang="fr-FR"/>
        </a:p>
      </dgm:t>
    </dgm:pt>
    <dgm:pt modelId="{3B71043B-1556-8340-83B8-73D133E9E5DA}">
      <dgm:prSet phldrT="[Texte]"/>
      <dgm:spPr/>
      <dgm:t>
        <a:bodyPr/>
        <a:lstStyle/>
        <a:p>
          <a:r>
            <a:rPr lang="fr-FR" dirty="0"/>
            <a:t>Entourage </a:t>
          </a:r>
        </a:p>
      </dgm:t>
    </dgm:pt>
    <dgm:pt modelId="{8C76A9C1-BFFC-F743-8203-79C06452542E}" type="parTrans" cxnId="{0363158D-56BD-6A4E-8871-1BD2EA309277}">
      <dgm:prSet/>
      <dgm:spPr/>
      <dgm:t>
        <a:bodyPr/>
        <a:lstStyle/>
        <a:p>
          <a:endParaRPr lang="fr-FR"/>
        </a:p>
      </dgm:t>
    </dgm:pt>
    <dgm:pt modelId="{71DC6F92-FED3-D14E-9C99-4CE1FD0D59C4}" type="sibTrans" cxnId="{0363158D-56BD-6A4E-8871-1BD2EA309277}">
      <dgm:prSet/>
      <dgm:spPr/>
      <dgm:t>
        <a:bodyPr/>
        <a:lstStyle/>
        <a:p>
          <a:endParaRPr lang="fr-FR"/>
        </a:p>
      </dgm:t>
    </dgm:pt>
    <dgm:pt modelId="{C8D7120F-F76B-0841-A094-4929E3A8BC44}">
      <dgm:prSet phldrT="[Texte]"/>
      <dgm:spPr/>
      <dgm:t>
        <a:bodyPr/>
        <a:lstStyle/>
        <a:p>
          <a:r>
            <a:rPr lang="fr-FR" dirty="0"/>
            <a:t>Médecin généraliste</a:t>
          </a:r>
        </a:p>
      </dgm:t>
    </dgm:pt>
    <dgm:pt modelId="{13CFE1B6-AE94-0D4D-A9CE-760B1E19C975}" type="parTrans" cxnId="{C7DAF61D-6B20-FE4F-86CB-6A0ABC835131}">
      <dgm:prSet/>
      <dgm:spPr/>
      <dgm:t>
        <a:bodyPr/>
        <a:lstStyle/>
        <a:p>
          <a:endParaRPr lang="fr-FR"/>
        </a:p>
      </dgm:t>
    </dgm:pt>
    <dgm:pt modelId="{A286F3E7-9D8C-B148-A8BB-E0F5E53414C4}" type="sibTrans" cxnId="{C7DAF61D-6B20-FE4F-86CB-6A0ABC835131}">
      <dgm:prSet/>
      <dgm:spPr/>
      <dgm:t>
        <a:bodyPr/>
        <a:lstStyle/>
        <a:p>
          <a:endParaRPr lang="fr-FR"/>
        </a:p>
      </dgm:t>
    </dgm:pt>
    <dgm:pt modelId="{48E016B3-CFBF-1842-BEFE-AAF689896F52}">
      <dgm:prSet/>
      <dgm:spPr/>
      <dgm:t>
        <a:bodyPr/>
        <a:lstStyle/>
        <a:p>
          <a:endParaRPr lang="fr-FR" dirty="0"/>
        </a:p>
      </dgm:t>
    </dgm:pt>
    <dgm:pt modelId="{0A77A412-44D6-224F-9A23-6037E670FEE4}" type="parTrans" cxnId="{0825E1A6-572B-AA41-A2BA-768D749A6F46}">
      <dgm:prSet/>
      <dgm:spPr/>
      <dgm:t>
        <a:bodyPr/>
        <a:lstStyle/>
        <a:p>
          <a:endParaRPr lang="fr-FR"/>
        </a:p>
      </dgm:t>
    </dgm:pt>
    <dgm:pt modelId="{9419E67A-A954-3E4E-BB63-319CF73BF263}" type="sibTrans" cxnId="{0825E1A6-572B-AA41-A2BA-768D749A6F46}">
      <dgm:prSet/>
      <dgm:spPr/>
      <dgm:t>
        <a:bodyPr/>
        <a:lstStyle/>
        <a:p>
          <a:endParaRPr lang="fr-FR"/>
        </a:p>
      </dgm:t>
    </dgm:pt>
    <dgm:pt modelId="{A644831A-98B1-894B-BDD5-11C1CAFB2906}">
      <dgm:prSet phldrT="[Texte]"/>
      <dgm:spPr/>
      <dgm:t>
        <a:bodyPr/>
        <a:lstStyle/>
        <a:p>
          <a:r>
            <a:rPr lang="fr-FR" dirty="0"/>
            <a:t>Psychologue</a:t>
          </a:r>
        </a:p>
      </dgm:t>
    </dgm:pt>
    <dgm:pt modelId="{FF065CC4-2C51-8643-96DE-73082D40429D}" type="parTrans" cxnId="{98337A5F-9DD1-C046-9259-EE3604DD7261}">
      <dgm:prSet/>
      <dgm:spPr/>
      <dgm:t>
        <a:bodyPr/>
        <a:lstStyle/>
        <a:p>
          <a:endParaRPr lang="fr-FR"/>
        </a:p>
      </dgm:t>
    </dgm:pt>
    <dgm:pt modelId="{E1AE4807-C12F-184B-BF66-91757A3D9546}" type="sibTrans" cxnId="{98337A5F-9DD1-C046-9259-EE3604DD7261}">
      <dgm:prSet/>
      <dgm:spPr/>
      <dgm:t>
        <a:bodyPr/>
        <a:lstStyle/>
        <a:p>
          <a:endParaRPr lang="fr-FR"/>
        </a:p>
      </dgm:t>
    </dgm:pt>
    <dgm:pt modelId="{5198C3A2-5248-154B-B7DF-80828BB9F48A}">
      <dgm:prSet phldrT="[Texte]"/>
      <dgm:spPr/>
      <dgm:t>
        <a:bodyPr/>
        <a:lstStyle/>
        <a:p>
          <a:r>
            <a:rPr lang="fr-FR" dirty="0"/>
            <a:t>Psychiatre libéral ou CMP </a:t>
          </a:r>
        </a:p>
      </dgm:t>
    </dgm:pt>
    <dgm:pt modelId="{53A5FF40-1B78-3F4B-9552-A657F347A761}" type="parTrans" cxnId="{525B6EF1-750F-B947-93B9-0F219ECF80EF}">
      <dgm:prSet/>
      <dgm:spPr/>
      <dgm:t>
        <a:bodyPr/>
        <a:lstStyle/>
        <a:p>
          <a:endParaRPr lang="fr-FR"/>
        </a:p>
      </dgm:t>
    </dgm:pt>
    <dgm:pt modelId="{8F8BE9AE-6324-0C4E-B60D-221850B1C9DA}" type="sibTrans" cxnId="{525B6EF1-750F-B947-93B9-0F219ECF80EF}">
      <dgm:prSet/>
      <dgm:spPr/>
      <dgm:t>
        <a:bodyPr/>
        <a:lstStyle/>
        <a:p>
          <a:endParaRPr lang="fr-FR"/>
        </a:p>
      </dgm:t>
    </dgm:pt>
    <dgm:pt modelId="{FCCFD41C-58D6-BD4B-AE73-DB4F84303DFF}">
      <dgm:prSet phldrT="[Texte]"/>
      <dgm:spPr/>
      <dgm:t>
        <a:bodyPr/>
        <a:lstStyle/>
        <a:p>
          <a:r>
            <a:rPr lang="fr-FR" dirty="0"/>
            <a:t>Infirmière scolaire</a:t>
          </a:r>
        </a:p>
      </dgm:t>
    </dgm:pt>
    <dgm:pt modelId="{EB5D73FF-26EF-A346-A0DA-0E59C5350B4B}" type="parTrans" cxnId="{BB2D7515-F9F2-E44F-8B37-445D53138A8B}">
      <dgm:prSet/>
      <dgm:spPr/>
      <dgm:t>
        <a:bodyPr/>
        <a:lstStyle/>
        <a:p>
          <a:endParaRPr lang="fr-FR"/>
        </a:p>
      </dgm:t>
    </dgm:pt>
    <dgm:pt modelId="{3CA91442-75F2-9B4E-B18B-D3BD979914FE}" type="sibTrans" cxnId="{BB2D7515-F9F2-E44F-8B37-445D53138A8B}">
      <dgm:prSet/>
      <dgm:spPr/>
      <dgm:t>
        <a:bodyPr/>
        <a:lstStyle/>
        <a:p>
          <a:endParaRPr lang="fr-FR"/>
        </a:p>
      </dgm:t>
    </dgm:pt>
    <dgm:pt modelId="{49908FA7-C0B8-A244-B42A-0E4A16D16F4B}">
      <dgm:prSet phldrT="[Texte]"/>
      <dgm:spPr/>
      <dgm:t>
        <a:bodyPr/>
        <a:lstStyle/>
        <a:p>
          <a:r>
            <a:rPr lang="fr-FR" dirty="0"/>
            <a:t>Allo le 15 </a:t>
          </a:r>
        </a:p>
      </dgm:t>
    </dgm:pt>
    <dgm:pt modelId="{B40396A9-2D4C-414A-804D-32D663ABE97F}" type="parTrans" cxnId="{BAF97C3B-DEFA-EC4B-AA14-EA9D4B54BC7A}">
      <dgm:prSet/>
      <dgm:spPr/>
      <dgm:t>
        <a:bodyPr/>
        <a:lstStyle/>
        <a:p>
          <a:endParaRPr lang="fr-FR"/>
        </a:p>
      </dgm:t>
    </dgm:pt>
    <dgm:pt modelId="{71A96E60-C491-1B45-A314-2D0448C94CC4}" type="sibTrans" cxnId="{BAF97C3B-DEFA-EC4B-AA14-EA9D4B54BC7A}">
      <dgm:prSet/>
      <dgm:spPr/>
      <dgm:t>
        <a:bodyPr/>
        <a:lstStyle/>
        <a:p>
          <a:endParaRPr lang="fr-FR"/>
        </a:p>
      </dgm:t>
    </dgm:pt>
    <dgm:pt modelId="{012DA312-BD98-2A4B-A8F2-B17AD49662D5}">
      <dgm:prSet phldrT="[Texte]"/>
      <dgm:spPr/>
      <dgm:t>
        <a:bodyPr/>
        <a:lstStyle/>
        <a:p>
          <a:r>
            <a:rPr lang="fr-FR" dirty="0"/>
            <a:t>Allo le 3114</a:t>
          </a:r>
        </a:p>
      </dgm:t>
    </dgm:pt>
    <dgm:pt modelId="{6CC10013-E3F4-6546-A407-D560E217EE4E}" type="parTrans" cxnId="{4F9805F1-37A4-774E-ABF0-AB05DCB5F2B6}">
      <dgm:prSet/>
      <dgm:spPr/>
      <dgm:t>
        <a:bodyPr/>
        <a:lstStyle/>
        <a:p>
          <a:endParaRPr lang="fr-FR"/>
        </a:p>
      </dgm:t>
    </dgm:pt>
    <dgm:pt modelId="{27FE7AB9-C769-FF4F-B4B0-569BF153E636}" type="sibTrans" cxnId="{4F9805F1-37A4-774E-ABF0-AB05DCB5F2B6}">
      <dgm:prSet/>
      <dgm:spPr/>
      <dgm:t>
        <a:bodyPr/>
        <a:lstStyle/>
        <a:p>
          <a:endParaRPr lang="fr-FR"/>
        </a:p>
      </dgm:t>
    </dgm:pt>
    <dgm:pt modelId="{3CC127CE-7256-0645-87ED-91530EDC8031}" type="pres">
      <dgm:prSet presAssocID="{B3EB89C5-31E5-B943-9AE4-9E4A2AF31DD3}" presName="Name0" presStyleCnt="0">
        <dgm:presLayoutVars>
          <dgm:dir/>
          <dgm:animLvl val="lvl"/>
          <dgm:resizeHandles val="exact"/>
        </dgm:presLayoutVars>
      </dgm:prSet>
      <dgm:spPr/>
    </dgm:pt>
    <dgm:pt modelId="{EC9E9556-6A0C-6A44-9D7F-E14A5D905439}" type="pres">
      <dgm:prSet presAssocID="{974D58B0-3DA4-B848-B68C-64D4D5FD8E9E}" presName="composite" presStyleCnt="0"/>
      <dgm:spPr/>
    </dgm:pt>
    <dgm:pt modelId="{DA6A9B57-89EA-2340-811C-DB571B37BDE8}" type="pres">
      <dgm:prSet presAssocID="{974D58B0-3DA4-B848-B68C-64D4D5FD8E9E}" presName="parTx" presStyleLbl="alignNode1" presStyleIdx="0" presStyleCnt="2">
        <dgm:presLayoutVars>
          <dgm:chMax val="0"/>
          <dgm:chPref val="0"/>
          <dgm:bulletEnabled val="1"/>
        </dgm:presLayoutVars>
      </dgm:prSet>
      <dgm:spPr/>
    </dgm:pt>
    <dgm:pt modelId="{113524F0-7C01-7647-BFD2-C3A852C92923}" type="pres">
      <dgm:prSet presAssocID="{974D58B0-3DA4-B848-B68C-64D4D5FD8E9E}" presName="desTx" presStyleLbl="alignAccFollowNode1" presStyleIdx="0" presStyleCnt="2">
        <dgm:presLayoutVars>
          <dgm:bulletEnabled val="1"/>
        </dgm:presLayoutVars>
      </dgm:prSet>
      <dgm:spPr/>
    </dgm:pt>
    <dgm:pt modelId="{5237ACD5-FB8E-BB49-9F39-C733FEACBEF0}" type="pres">
      <dgm:prSet presAssocID="{8FF7D2D4-14D3-034D-A868-27AF11824146}" presName="space" presStyleCnt="0"/>
      <dgm:spPr/>
    </dgm:pt>
    <dgm:pt modelId="{3FB665C8-BE51-C14F-8379-2D0D26ACF493}" type="pres">
      <dgm:prSet presAssocID="{4FA57FE8-4BB7-E347-9BE8-C01F1F241248}" presName="composite" presStyleCnt="0"/>
      <dgm:spPr/>
    </dgm:pt>
    <dgm:pt modelId="{D2D39C50-9D34-A448-94FF-F51654266D24}" type="pres">
      <dgm:prSet presAssocID="{4FA57FE8-4BB7-E347-9BE8-C01F1F241248}" presName="parTx" presStyleLbl="alignNode1" presStyleIdx="1" presStyleCnt="2">
        <dgm:presLayoutVars>
          <dgm:chMax val="0"/>
          <dgm:chPref val="0"/>
          <dgm:bulletEnabled val="1"/>
        </dgm:presLayoutVars>
      </dgm:prSet>
      <dgm:spPr/>
    </dgm:pt>
    <dgm:pt modelId="{23FAA10E-15C4-594F-A0C4-ECCE536CA762}" type="pres">
      <dgm:prSet presAssocID="{4FA57FE8-4BB7-E347-9BE8-C01F1F241248}" presName="desTx" presStyleLbl="alignAccFollowNode1" presStyleIdx="1" presStyleCnt="2">
        <dgm:presLayoutVars>
          <dgm:bulletEnabled val="1"/>
        </dgm:presLayoutVars>
      </dgm:prSet>
      <dgm:spPr/>
    </dgm:pt>
  </dgm:ptLst>
  <dgm:cxnLst>
    <dgm:cxn modelId="{EBA8CB02-9DCB-F049-B0D9-6992D7C66DF2}" type="presOf" srcId="{974D58B0-3DA4-B848-B68C-64D4D5FD8E9E}" destId="{DA6A9B57-89EA-2340-811C-DB571B37BDE8}" srcOrd="0" destOrd="0" presId="urn:microsoft.com/office/officeart/2005/8/layout/hList1"/>
    <dgm:cxn modelId="{A7764304-4501-6446-81D9-F978D3799684}" type="presOf" srcId="{C8D7120F-F76B-0841-A094-4929E3A8BC44}" destId="{23FAA10E-15C4-594F-A0C4-ECCE536CA762}" srcOrd="0" destOrd="2" presId="urn:microsoft.com/office/officeart/2005/8/layout/hList1"/>
    <dgm:cxn modelId="{BB2D7515-F9F2-E44F-8B37-445D53138A8B}" srcId="{4FA57FE8-4BB7-E347-9BE8-C01F1F241248}" destId="{FCCFD41C-58D6-BD4B-AE73-DB4F84303DFF}" srcOrd="1" destOrd="0" parTransId="{EB5D73FF-26EF-A346-A0DA-0E59C5350B4B}" sibTransId="{3CA91442-75F2-9B4E-B18B-D3BD979914FE}"/>
    <dgm:cxn modelId="{C7DAF61D-6B20-FE4F-86CB-6A0ABC835131}" srcId="{4FA57FE8-4BB7-E347-9BE8-C01F1F241248}" destId="{C8D7120F-F76B-0841-A094-4929E3A8BC44}" srcOrd="2" destOrd="0" parTransId="{13CFE1B6-AE94-0D4D-A9CE-760B1E19C975}" sibTransId="{A286F3E7-9D8C-B148-A8BB-E0F5E53414C4}"/>
    <dgm:cxn modelId="{EE95882F-0B78-7247-B4BF-3019CCC1BC18}" srcId="{B3EB89C5-31E5-B943-9AE4-9E4A2AF31DD3}" destId="{974D58B0-3DA4-B848-B68C-64D4D5FD8E9E}" srcOrd="0" destOrd="0" parTransId="{2E12151C-85FE-B049-BF24-9F5B0BCBAB14}" sibTransId="{8FF7D2D4-14D3-034D-A868-27AF11824146}"/>
    <dgm:cxn modelId="{C7670331-4CD4-B54D-AC17-C1DFC0994F25}" type="presOf" srcId="{48E016B3-CFBF-1842-BEFE-AAF689896F52}" destId="{23FAA10E-15C4-594F-A0C4-ECCE536CA762}" srcOrd="0" destOrd="5" presId="urn:microsoft.com/office/officeart/2005/8/layout/hList1"/>
    <dgm:cxn modelId="{CD4F5136-24CC-4A4C-9514-3152D3648CCE}" type="presOf" srcId="{49908FA7-C0B8-A244-B42A-0E4A16D16F4B}" destId="{113524F0-7C01-7647-BFD2-C3A852C92923}" srcOrd="0" destOrd="1" presId="urn:microsoft.com/office/officeart/2005/8/layout/hList1"/>
    <dgm:cxn modelId="{BAF97C3B-DEFA-EC4B-AA14-EA9D4B54BC7A}" srcId="{974D58B0-3DA4-B848-B68C-64D4D5FD8E9E}" destId="{49908FA7-C0B8-A244-B42A-0E4A16D16F4B}" srcOrd="1" destOrd="0" parTransId="{B40396A9-2D4C-414A-804D-32D663ABE97F}" sibTransId="{71A96E60-C491-1B45-A314-2D0448C94CC4}"/>
    <dgm:cxn modelId="{47A64F41-4A5B-4943-ADA6-83319B858BDE}" type="presOf" srcId="{A644831A-98B1-894B-BDD5-11C1CAFB2906}" destId="{23FAA10E-15C4-594F-A0C4-ECCE536CA762}" srcOrd="0" destOrd="3" presId="urn:microsoft.com/office/officeart/2005/8/layout/hList1"/>
    <dgm:cxn modelId="{E6C91F43-3250-B54E-8031-D84B20F464DF}" type="presOf" srcId="{6E1DC787-DB74-F542-8078-A67F34DA4EAE}" destId="{113524F0-7C01-7647-BFD2-C3A852C92923}" srcOrd="0" destOrd="0" presId="urn:microsoft.com/office/officeart/2005/8/layout/hList1"/>
    <dgm:cxn modelId="{2ECEB045-711A-9F4A-BAF9-6E8F82262ACA}" type="presOf" srcId="{012DA312-BD98-2A4B-A8F2-B17AD49662D5}" destId="{113524F0-7C01-7647-BFD2-C3A852C92923}" srcOrd="0" destOrd="2" presId="urn:microsoft.com/office/officeart/2005/8/layout/hList1"/>
    <dgm:cxn modelId="{920AF34C-1B7C-CE47-8CB0-992E1AD6A85C}" type="presOf" srcId="{B3EB89C5-31E5-B943-9AE4-9E4A2AF31DD3}" destId="{3CC127CE-7256-0645-87ED-91530EDC8031}" srcOrd="0" destOrd="0" presId="urn:microsoft.com/office/officeart/2005/8/layout/hList1"/>
    <dgm:cxn modelId="{98337A5F-9DD1-C046-9259-EE3604DD7261}" srcId="{4FA57FE8-4BB7-E347-9BE8-C01F1F241248}" destId="{A644831A-98B1-894B-BDD5-11C1CAFB2906}" srcOrd="3" destOrd="0" parTransId="{FF065CC4-2C51-8643-96DE-73082D40429D}" sibTransId="{E1AE4807-C12F-184B-BF66-91757A3D9546}"/>
    <dgm:cxn modelId="{76CE6A60-B64F-CC47-AC8C-6C9972AE9B31}" srcId="{B3EB89C5-31E5-B943-9AE4-9E4A2AF31DD3}" destId="{4FA57FE8-4BB7-E347-9BE8-C01F1F241248}" srcOrd="1" destOrd="0" parTransId="{EAD5E87C-835E-8541-91F0-8EDD16D3B4FF}" sibTransId="{85530BFF-E375-5E4E-A452-7E78504B9E38}"/>
    <dgm:cxn modelId="{7B5C0975-FBF6-D04B-85F3-335ACDAF9B44}" srcId="{974D58B0-3DA4-B848-B68C-64D4D5FD8E9E}" destId="{6E1DC787-DB74-F542-8078-A67F34DA4EAE}" srcOrd="0" destOrd="0" parTransId="{96B763FB-7954-3E49-8393-CD64ACC6C819}" sibTransId="{B73B1CD1-00F1-EE49-A7FE-5475B510D663}"/>
    <dgm:cxn modelId="{9FD5FD81-02C6-2444-B794-2D224C342A1B}" type="presOf" srcId="{3B71043B-1556-8340-83B8-73D133E9E5DA}" destId="{23FAA10E-15C4-594F-A0C4-ECCE536CA762}" srcOrd="0" destOrd="0" presId="urn:microsoft.com/office/officeart/2005/8/layout/hList1"/>
    <dgm:cxn modelId="{0363158D-56BD-6A4E-8871-1BD2EA309277}" srcId="{4FA57FE8-4BB7-E347-9BE8-C01F1F241248}" destId="{3B71043B-1556-8340-83B8-73D133E9E5DA}" srcOrd="0" destOrd="0" parTransId="{8C76A9C1-BFFC-F743-8203-79C06452542E}" sibTransId="{71DC6F92-FED3-D14E-9C99-4CE1FD0D59C4}"/>
    <dgm:cxn modelId="{0825E1A6-572B-AA41-A2BA-768D749A6F46}" srcId="{4FA57FE8-4BB7-E347-9BE8-C01F1F241248}" destId="{48E016B3-CFBF-1842-BEFE-AAF689896F52}" srcOrd="5" destOrd="0" parTransId="{0A77A412-44D6-224F-9A23-6037E670FEE4}" sibTransId="{9419E67A-A954-3E4E-BB63-319CF73BF263}"/>
    <dgm:cxn modelId="{CFEBBBE6-B1E4-DA4E-9AF0-684143A70CBB}" type="presOf" srcId="{5198C3A2-5248-154B-B7DF-80828BB9F48A}" destId="{23FAA10E-15C4-594F-A0C4-ECCE536CA762}" srcOrd="0" destOrd="4" presId="urn:microsoft.com/office/officeart/2005/8/layout/hList1"/>
    <dgm:cxn modelId="{4F9805F1-37A4-774E-ABF0-AB05DCB5F2B6}" srcId="{974D58B0-3DA4-B848-B68C-64D4D5FD8E9E}" destId="{012DA312-BD98-2A4B-A8F2-B17AD49662D5}" srcOrd="2" destOrd="0" parTransId="{6CC10013-E3F4-6546-A407-D560E217EE4E}" sibTransId="{27FE7AB9-C769-FF4F-B4B0-569BF153E636}"/>
    <dgm:cxn modelId="{525B6EF1-750F-B947-93B9-0F219ECF80EF}" srcId="{4FA57FE8-4BB7-E347-9BE8-C01F1F241248}" destId="{5198C3A2-5248-154B-B7DF-80828BB9F48A}" srcOrd="4" destOrd="0" parTransId="{53A5FF40-1B78-3F4B-9552-A657F347A761}" sibTransId="{8F8BE9AE-6324-0C4E-B60D-221850B1C9DA}"/>
    <dgm:cxn modelId="{31D9DBF8-8BB0-EE41-89EF-43245A1305C0}" type="presOf" srcId="{FCCFD41C-58D6-BD4B-AE73-DB4F84303DFF}" destId="{23FAA10E-15C4-594F-A0C4-ECCE536CA762}" srcOrd="0" destOrd="1" presId="urn:microsoft.com/office/officeart/2005/8/layout/hList1"/>
    <dgm:cxn modelId="{8D33E5FB-4187-3641-9EFC-E3A6B809AF34}" type="presOf" srcId="{4FA57FE8-4BB7-E347-9BE8-C01F1F241248}" destId="{D2D39C50-9D34-A448-94FF-F51654266D24}" srcOrd="0" destOrd="0" presId="urn:microsoft.com/office/officeart/2005/8/layout/hList1"/>
    <dgm:cxn modelId="{E4B117F8-5039-6C48-AC9F-F71FA24B4660}" type="presParOf" srcId="{3CC127CE-7256-0645-87ED-91530EDC8031}" destId="{EC9E9556-6A0C-6A44-9D7F-E14A5D905439}" srcOrd="0" destOrd="0" presId="urn:microsoft.com/office/officeart/2005/8/layout/hList1"/>
    <dgm:cxn modelId="{159AD356-A576-894F-B9DB-007F372422A8}" type="presParOf" srcId="{EC9E9556-6A0C-6A44-9D7F-E14A5D905439}" destId="{DA6A9B57-89EA-2340-811C-DB571B37BDE8}" srcOrd="0" destOrd="0" presId="urn:microsoft.com/office/officeart/2005/8/layout/hList1"/>
    <dgm:cxn modelId="{FB519A7B-0BB3-6C41-96D3-B09C3FEF01B4}" type="presParOf" srcId="{EC9E9556-6A0C-6A44-9D7F-E14A5D905439}" destId="{113524F0-7C01-7647-BFD2-C3A852C92923}" srcOrd="1" destOrd="0" presId="urn:microsoft.com/office/officeart/2005/8/layout/hList1"/>
    <dgm:cxn modelId="{FCAA2748-3E86-6642-A230-4BF532468B02}" type="presParOf" srcId="{3CC127CE-7256-0645-87ED-91530EDC8031}" destId="{5237ACD5-FB8E-BB49-9F39-C733FEACBEF0}" srcOrd="1" destOrd="0" presId="urn:microsoft.com/office/officeart/2005/8/layout/hList1"/>
    <dgm:cxn modelId="{F52F1E9F-8526-EB4C-A32D-DEBF615F9216}" type="presParOf" srcId="{3CC127CE-7256-0645-87ED-91530EDC8031}" destId="{3FB665C8-BE51-C14F-8379-2D0D26ACF493}" srcOrd="2" destOrd="0" presId="urn:microsoft.com/office/officeart/2005/8/layout/hList1"/>
    <dgm:cxn modelId="{7768AA52-9F94-454C-82C7-1D31DECF8AF6}" type="presParOf" srcId="{3FB665C8-BE51-C14F-8379-2D0D26ACF493}" destId="{D2D39C50-9D34-A448-94FF-F51654266D24}" srcOrd="0" destOrd="0" presId="urn:microsoft.com/office/officeart/2005/8/layout/hList1"/>
    <dgm:cxn modelId="{08889B04-9717-DD4F-B4E3-D272F0C6604B}" type="presParOf" srcId="{3FB665C8-BE51-C14F-8379-2D0D26ACF493}" destId="{23FAA10E-15C4-594F-A0C4-ECCE536CA762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A6A9B57-89EA-2340-811C-DB571B37BDE8}">
      <dsp:nvSpPr>
        <dsp:cNvPr id="0" name=""/>
        <dsp:cNvSpPr/>
      </dsp:nvSpPr>
      <dsp:spPr>
        <a:xfrm>
          <a:off x="50" y="115590"/>
          <a:ext cx="4842569" cy="892800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0472" tIns="125984" rIns="220472" bIns="125984" numCol="1" spcCol="1270" anchor="ctr" anchorCtr="0">
          <a:noAutofit/>
        </a:bodyPr>
        <a:lstStyle/>
        <a:p>
          <a:pPr marL="0" lvl="0" indent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3100" kern="1200" dirty="0"/>
            <a:t>Urgente</a:t>
          </a:r>
        </a:p>
      </dsp:txBody>
      <dsp:txXfrm>
        <a:off x="50" y="115590"/>
        <a:ext cx="4842569" cy="892800"/>
      </dsp:txXfrm>
    </dsp:sp>
    <dsp:sp modelId="{113524F0-7C01-7647-BFD2-C3A852C92923}">
      <dsp:nvSpPr>
        <dsp:cNvPr id="0" name=""/>
        <dsp:cNvSpPr/>
      </dsp:nvSpPr>
      <dsp:spPr>
        <a:xfrm>
          <a:off x="50" y="1008390"/>
          <a:ext cx="4842569" cy="3058101"/>
        </a:xfrm>
        <a:prstGeom prst="rect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extrusionH="1700"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5354" tIns="165354" rIns="220472" bIns="248031" numCol="1" spcCol="1270" anchor="t" anchorCtr="0">
          <a:noAutofit/>
        </a:bodyPr>
        <a:lstStyle/>
        <a:p>
          <a:pPr marL="285750" lvl="1" indent="-285750" algn="l" defTabSz="1377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fr-FR" sz="3100" kern="1200" dirty="0"/>
            <a:t>Urgences psychiatriques de </a:t>
          </a:r>
          <a:r>
            <a:rPr lang="fr-FR" sz="3100" kern="1200" dirty="0" err="1"/>
            <a:t>Purpan</a:t>
          </a:r>
          <a:r>
            <a:rPr lang="fr-FR" sz="3100" kern="1200" dirty="0"/>
            <a:t> </a:t>
          </a:r>
        </a:p>
        <a:p>
          <a:pPr marL="285750" lvl="1" indent="-285750" algn="l" defTabSz="1377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fr-FR" sz="3100" kern="1200" dirty="0"/>
            <a:t>Allo le 15 </a:t>
          </a:r>
        </a:p>
        <a:p>
          <a:pPr marL="285750" lvl="1" indent="-285750" algn="l" defTabSz="1377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fr-FR" sz="3100" kern="1200" dirty="0"/>
            <a:t>Allo le 3114</a:t>
          </a:r>
        </a:p>
      </dsp:txBody>
      <dsp:txXfrm>
        <a:off x="50" y="1008390"/>
        <a:ext cx="4842569" cy="3058101"/>
      </dsp:txXfrm>
    </dsp:sp>
    <dsp:sp modelId="{D2D39C50-9D34-A448-94FF-F51654266D24}">
      <dsp:nvSpPr>
        <dsp:cNvPr id="0" name=""/>
        <dsp:cNvSpPr/>
      </dsp:nvSpPr>
      <dsp:spPr>
        <a:xfrm>
          <a:off x="5520579" y="115590"/>
          <a:ext cx="4842569" cy="892800"/>
        </a:xfrm>
        <a:prstGeom prst="rect">
          <a:avLst/>
        </a:prstGeom>
        <a:solidFill>
          <a:schemeClr val="accent2">
            <a:hueOff val="-4374192"/>
            <a:satOff val="-8420"/>
            <a:lumOff val="588"/>
            <a:alphaOff val="0"/>
          </a:schemeClr>
        </a:solidFill>
        <a:ln w="9525" cap="flat" cmpd="sng" algn="ctr">
          <a:solidFill>
            <a:schemeClr val="accent2">
              <a:hueOff val="-4374192"/>
              <a:satOff val="-8420"/>
              <a:lumOff val="588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0472" tIns="125984" rIns="220472" bIns="125984" numCol="1" spcCol="1270" anchor="ctr" anchorCtr="0">
          <a:noAutofit/>
        </a:bodyPr>
        <a:lstStyle/>
        <a:p>
          <a:pPr marL="0" lvl="0" indent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3100" kern="1200" dirty="0"/>
            <a:t>Non-urgente</a:t>
          </a:r>
        </a:p>
      </dsp:txBody>
      <dsp:txXfrm>
        <a:off x="5520579" y="115590"/>
        <a:ext cx="4842569" cy="892800"/>
      </dsp:txXfrm>
    </dsp:sp>
    <dsp:sp modelId="{23FAA10E-15C4-594F-A0C4-ECCE536CA762}">
      <dsp:nvSpPr>
        <dsp:cNvPr id="0" name=""/>
        <dsp:cNvSpPr/>
      </dsp:nvSpPr>
      <dsp:spPr>
        <a:xfrm>
          <a:off x="5520579" y="1008390"/>
          <a:ext cx="4842569" cy="3058101"/>
        </a:xfrm>
        <a:prstGeom prst="rect">
          <a:avLst/>
        </a:prstGeom>
        <a:solidFill>
          <a:schemeClr val="accent2">
            <a:tint val="40000"/>
            <a:alpha val="90000"/>
            <a:hueOff val="-3703064"/>
            <a:satOff val="-7243"/>
            <a:lumOff val="-277"/>
            <a:alphaOff val="0"/>
          </a:schemeClr>
        </a:solidFill>
        <a:ln w="9525" cap="flat" cmpd="sng" algn="ctr">
          <a:solidFill>
            <a:schemeClr val="accent2">
              <a:tint val="40000"/>
              <a:alpha val="90000"/>
              <a:hueOff val="-3703064"/>
              <a:satOff val="-7243"/>
              <a:lumOff val="-277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extrusionH="1700"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5354" tIns="165354" rIns="220472" bIns="248031" numCol="1" spcCol="1270" anchor="t" anchorCtr="0">
          <a:noAutofit/>
        </a:bodyPr>
        <a:lstStyle/>
        <a:p>
          <a:pPr marL="285750" lvl="1" indent="-285750" algn="l" defTabSz="1377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fr-FR" sz="3100" kern="1200" dirty="0"/>
            <a:t>Entourage </a:t>
          </a:r>
        </a:p>
        <a:p>
          <a:pPr marL="285750" lvl="1" indent="-285750" algn="l" defTabSz="1377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fr-FR" sz="3100" kern="1200" dirty="0"/>
            <a:t>Infirmière scolaire</a:t>
          </a:r>
        </a:p>
        <a:p>
          <a:pPr marL="285750" lvl="1" indent="-285750" algn="l" defTabSz="1377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fr-FR" sz="3100" kern="1200" dirty="0"/>
            <a:t>Médecin généraliste</a:t>
          </a:r>
        </a:p>
        <a:p>
          <a:pPr marL="285750" lvl="1" indent="-285750" algn="l" defTabSz="1377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fr-FR" sz="3100" kern="1200" dirty="0"/>
            <a:t>Psychologue</a:t>
          </a:r>
        </a:p>
        <a:p>
          <a:pPr marL="285750" lvl="1" indent="-285750" algn="l" defTabSz="1377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fr-FR" sz="3100" kern="1200" dirty="0"/>
            <a:t>Psychiatre libéral ou CMP </a:t>
          </a:r>
        </a:p>
        <a:p>
          <a:pPr marL="285750" lvl="1" indent="-285750" algn="l" defTabSz="1377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fr-FR" sz="3100" kern="1200" dirty="0"/>
        </a:p>
      </dsp:txBody>
      <dsp:txXfrm>
        <a:off x="5520579" y="1008390"/>
        <a:ext cx="4842569" cy="305810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D8872B2-5358-AE46-AC5A-6EC5C5C3ED97}" type="datetimeFigureOut">
              <a:rPr lang="fr-FR" smtClean="0"/>
              <a:t>18/04/2023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D474501-D34A-8646-A462-4B793531E5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57849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E0CF6C-748E-4B7A-BC8B-3011EF78ED13}" type="datetime1">
              <a:rPr lang="en-US" smtClean="0"/>
              <a:pPr/>
              <a:t>4/18/23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chemeClr val="tx1">
                  <a:alpha val="60000"/>
                </a:scheme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850FF-6169-4056-8077-06FFA93A5366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3005403"/>
      </p:ext>
    </p:extLst>
  </p:cSld>
  <p:clrMapOvr>
    <a:masterClrMapping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 panoramiqu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E0CF6C-748E-4B7A-BC8B-3011EF78ED13}" type="datetime1">
              <a:rPr lang="en-US" smtClean="0"/>
              <a:pPr/>
              <a:t>4/18/23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chemeClr val="tx1">
                  <a:alpha val="60000"/>
                </a:scheme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850FF-6169-4056-8077-06FFA93A5366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7654977"/>
      </p:ext>
    </p:extLst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et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E0CF6C-748E-4B7A-BC8B-3011EF78ED13}" type="datetime1">
              <a:rPr lang="en-US" smtClean="0"/>
              <a:pPr/>
              <a:t>4/18/23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chemeClr val="tx1">
                  <a:alpha val="60000"/>
                </a:scheme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850FF-6169-4056-8077-06FFA93A5366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2657226"/>
      </p:ext>
    </p:extLst>
  </p:cSld>
  <p:clrMapOvr>
    <a:masterClrMapping/>
  </p:clrMapOvr>
  <p:hf sldNum="0"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tion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E0CF6C-748E-4B7A-BC8B-3011EF78ED13}" type="datetime1">
              <a:rPr lang="en-US" smtClean="0"/>
              <a:pPr/>
              <a:t>4/18/23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chemeClr val="tx1">
                  <a:alpha val="60000"/>
                </a:scheme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850FF-6169-4056-8077-06FFA93A5366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93980556"/>
      </p:ext>
    </p:extLst>
  </p:cSld>
  <p:clrMapOvr>
    <a:masterClrMapping/>
  </p:clrMapOvr>
  <p:hf sldNum="0"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E0CF6C-748E-4B7A-BC8B-3011EF78ED13}" type="datetime1">
              <a:rPr lang="en-US" smtClean="0"/>
              <a:pPr/>
              <a:t>4/18/23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chemeClr val="tx1">
                  <a:alpha val="60000"/>
                </a:scheme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850FF-6169-4056-8077-06FFA93A5366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5873636"/>
      </p:ext>
    </p:extLst>
  </p:cSld>
  <p:clrMapOvr>
    <a:masterClrMapping/>
  </p:clrMapOvr>
  <p:hf sldNum="0"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 colon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E0CF6C-748E-4B7A-BC8B-3011EF78ED13}" type="datetime1">
              <a:rPr lang="en-US" smtClean="0"/>
              <a:pPr/>
              <a:t>4/18/23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chemeClr val="tx1">
                  <a:alpha val="60000"/>
                </a:scheme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850FF-6169-4056-8077-06FFA93A5366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3525759"/>
      </p:ext>
    </p:extLst>
  </p:cSld>
  <p:clrMapOvr>
    <a:masterClrMapping/>
  </p:clrMapOvr>
  <p:hf sldNum="0"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 colonnes d’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E0CF6C-748E-4B7A-BC8B-3011EF78ED13}" type="datetime1">
              <a:rPr lang="en-US" smtClean="0"/>
              <a:pPr/>
              <a:t>4/18/23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chemeClr val="tx1">
                  <a:alpha val="60000"/>
                </a:scheme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850FF-6169-4056-8077-06FFA93A5366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4035443"/>
      </p:ext>
    </p:extLst>
  </p:cSld>
  <p:clrMapOvr>
    <a:masterClrMapping/>
  </p:clrMapOvr>
  <p:hf sldNum="0"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E0CF6C-748E-4B7A-BC8B-3011EF78ED13}" type="datetime1">
              <a:rPr lang="en-US" smtClean="0"/>
              <a:pPr/>
              <a:t>4/18/23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chemeClr val="tx1">
                  <a:alpha val="60000"/>
                </a:scheme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850FF-6169-4056-8077-06FFA93A5366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4312502"/>
      </p:ext>
    </p:extLst>
  </p:cSld>
  <p:clrMapOvr>
    <a:masterClrMapping/>
  </p:clrMapOvr>
  <p:hf sldNum="0" hdr="0" ftr="0" dt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E0CF6C-748E-4B7A-BC8B-3011EF78ED13}" type="datetime1">
              <a:rPr lang="en-US" smtClean="0"/>
              <a:pPr/>
              <a:t>4/18/23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chemeClr val="tx1">
                  <a:alpha val="60000"/>
                </a:scheme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850FF-6169-4056-8077-06FFA93A5366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6551106"/>
      </p:ext>
    </p:extLst>
  </p:cSld>
  <p:clrMapOvr>
    <a:masterClrMapping/>
  </p:clrMapOvr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E0CF6C-748E-4B7A-BC8B-3011EF78ED13}" type="datetime1">
              <a:rPr lang="en-US" smtClean="0"/>
              <a:pPr/>
              <a:t>4/18/23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chemeClr val="tx1">
                  <a:alpha val="60000"/>
                </a:scheme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850FF-6169-4056-8077-06FFA93A5366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7894500"/>
      </p:ext>
    </p:extLst>
  </p:cSld>
  <p:clrMapOvr>
    <a:masterClrMapping/>
  </p:clrMapOvr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E0CF6C-748E-4B7A-BC8B-3011EF78ED13}" type="datetime1">
              <a:rPr lang="en-US" smtClean="0"/>
              <a:pPr/>
              <a:t>4/18/23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chemeClr val="tx1">
                  <a:alpha val="60000"/>
                </a:scheme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850FF-6169-4056-8077-06FFA93A5366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9504234"/>
      </p:ext>
    </p:extLst>
  </p:cSld>
  <p:clrMapOvr>
    <a:masterClrMapping/>
  </p:clrMapOvr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E0CF6C-748E-4B7A-BC8B-3011EF78ED13}" type="datetime1">
              <a:rPr lang="en-US" smtClean="0"/>
              <a:pPr/>
              <a:t>4/18/23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chemeClr val="tx1">
                  <a:alpha val="60000"/>
                </a:scheme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850FF-6169-4056-8077-06FFA93A5366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4360890"/>
      </p:ext>
    </p:extLst>
  </p:cSld>
  <p:clrMapOvr>
    <a:masterClrMapping/>
  </p:clrMapOvr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E0CF6C-748E-4B7A-BC8B-3011EF78ED13}" type="datetime1">
              <a:rPr lang="en-US" smtClean="0"/>
              <a:pPr/>
              <a:t>4/18/23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chemeClr val="tx1">
                  <a:alpha val="60000"/>
                </a:scheme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850FF-6169-4056-8077-06FFA93A5366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2491145"/>
      </p:ext>
    </p:extLst>
  </p:cSld>
  <p:clrMapOvr>
    <a:masterClrMapping/>
  </p:clrMapOvr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E0CF6C-748E-4B7A-BC8B-3011EF78ED13}" type="datetime1">
              <a:rPr lang="en-US" smtClean="0"/>
              <a:pPr/>
              <a:t>4/18/23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chemeClr val="tx1">
                  <a:alpha val="60000"/>
                </a:scheme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850FF-6169-4056-8077-06FFA93A5366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8105445"/>
      </p:ext>
    </p:extLst>
  </p:cSld>
  <p:clrMapOvr>
    <a:masterClrMapping/>
  </p:clrMapOvr>
  <p:hf sldNum="0"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E0CF6C-748E-4B7A-BC8B-3011EF78ED13}" type="datetime1">
              <a:rPr lang="en-US" smtClean="0"/>
              <a:pPr/>
              <a:t>4/18/23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chemeClr val="tx1">
                  <a:alpha val="60000"/>
                </a:scheme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850FF-6169-4056-8077-06FFA93A5366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7580806"/>
      </p:ext>
    </p:extLst>
  </p:cSld>
  <p:clrMapOvr>
    <a:masterClrMapping/>
  </p:clrMapOvr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E0CF6C-748E-4B7A-BC8B-3011EF78ED13}" type="datetime1">
              <a:rPr lang="en-US" smtClean="0"/>
              <a:pPr/>
              <a:t>4/18/23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chemeClr val="tx1">
                  <a:alpha val="60000"/>
                </a:scheme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850FF-6169-4056-8077-06FFA93A5366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013343"/>
      </p:ext>
    </p:extLst>
  </p:cSld>
  <p:clrMapOvr>
    <a:masterClrMapping/>
  </p:clrMapOvr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E0CF6C-748E-4B7A-BC8B-3011EF78ED13}" type="datetime1">
              <a:rPr lang="en-US" smtClean="0"/>
              <a:pPr/>
              <a:t>4/18/23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chemeClr val="tx1">
                  <a:alpha val="60000"/>
                </a:scheme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850FF-6169-4056-8077-06FFA93A5366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8119946"/>
      </p:ext>
    </p:extLst>
  </p:cSld>
  <p:clrMapOvr>
    <a:masterClrMapping/>
  </p:clrMapOvr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57E0CF6C-748E-4B7A-BC8B-3011EF78ED13}" type="datetime1">
              <a:rPr lang="en-US" smtClean="0"/>
              <a:pPr/>
              <a:t>4/18/23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 dirty="0">
              <a:solidFill>
                <a:schemeClr val="tx1">
                  <a:alpha val="60000"/>
                </a:scheme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73B850FF-6169-4056-8077-06FFA93A5366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47882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66" r:id="rId1"/>
    <p:sldLayoutId id="2147483967" r:id="rId2"/>
    <p:sldLayoutId id="2147483968" r:id="rId3"/>
    <p:sldLayoutId id="2147483969" r:id="rId4"/>
    <p:sldLayoutId id="2147483970" r:id="rId5"/>
    <p:sldLayoutId id="2147483971" r:id="rId6"/>
    <p:sldLayoutId id="2147483972" r:id="rId7"/>
    <p:sldLayoutId id="2147483973" r:id="rId8"/>
    <p:sldLayoutId id="2147483974" r:id="rId9"/>
    <p:sldLayoutId id="2147483975" r:id="rId10"/>
    <p:sldLayoutId id="2147483976" r:id="rId11"/>
    <p:sldLayoutId id="2147483977" r:id="rId12"/>
    <p:sldLayoutId id="2147483978" r:id="rId13"/>
    <p:sldLayoutId id="2147483979" r:id="rId14"/>
    <p:sldLayoutId id="2147483980" r:id="rId15"/>
    <p:sldLayoutId id="2147483981" r:id="rId16"/>
    <p:sldLayoutId id="2147483982" r:id="rId17"/>
  </p:sldLayoutIdLst>
  <p:hf sldNum="0" hdr="0" ft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8B16483-8728-3144-B48C-55A05F079EF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638277" y="443798"/>
            <a:ext cx="8689976" cy="2509213"/>
          </a:xfrm>
        </p:spPr>
        <p:txBody>
          <a:bodyPr/>
          <a:lstStyle/>
          <a:p>
            <a:r>
              <a:rPr lang="fr-FR" dirty="0"/>
              <a:t>SENSIBILISATION AUTOUR DE LA SANTE MENTALE 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E38B4F90-CCA1-0944-8A57-E65D3248F85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638277" y="3250504"/>
            <a:ext cx="8689976" cy="1111684"/>
          </a:xfrm>
        </p:spPr>
        <p:txBody>
          <a:bodyPr>
            <a:noAutofit/>
          </a:bodyPr>
          <a:lstStyle/>
          <a:p>
            <a:r>
              <a:rPr lang="fr-FR" sz="2000" dirty="0">
                <a:solidFill>
                  <a:schemeClr val="accent2">
                    <a:lumMod val="75000"/>
                  </a:schemeClr>
                </a:solidFill>
              </a:rPr>
              <a:t>Formation issue du Conseil local en sante mentale de </a:t>
            </a:r>
            <a:r>
              <a:rPr lang="fr-FR" sz="2000" dirty="0" err="1">
                <a:solidFill>
                  <a:schemeClr val="accent2">
                    <a:lumMod val="75000"/>
                  </a:schemeClr>
                </a:solidFill>
              </a:rPr>
              <a:t>toulouse</a:t>
            </a:r>
            <a:r>
              <a:rPr lang="fr-FR" sz="2000" dirty="0">
                <a:solidFill>
                  <a:schemeClr val="accent2">
                    <a:lumMod val="75000"/>
                  </a:schemeClr>
                </a:solidFill>
              </a:rPr>
              <a:t> </a:t>
            </a:r>
          </a:p>
          <a:p>
            <a:r>
              <a:rPr lang="fr-FR" sz="2400" cap="none" dirty="0">
                <a:solidFill>
                  <a:schemeClr val="accent2">
                    <a:lumMod val="75000"/>
                  </a:schemeClr>
                </a:solidFill>
              </a:rPr>
              <a:t>Nathalie et Joachim (Témoins)</a:t>
            </a:r>
          </a:p>
          <a:p>
            <a:r>
              <a:rPr lang="fr-FR" sz="2400" cap="none" dirty="0">
                <a:solidFill>
                  <a:schemeClr val="accent2">
                    <a:lumMod val="75000"/>
                  </a:schemeClr>
                </a:solidFill>
              </a:rPr>
              <a:t>Gilles </a:t>
            </a:r>
            <a:r>
              <a:rPr lang="fr-FR" sz="2400" cap="none" dirty="0" err="1">
                <a:solidFill>
                  <a:schemeClr val="accent2">
                    <a:lumMod val="75000"/>
                  </a:schemeClr>
                </a:solidFill>
              </a:rPr>
              <a:t>Biarc</a:t>
            </a:r>
            <a:r>
              <a:rPr lang="fr-FR" sz="2400" cap="none" dirty="0">
                <a:solidFill>
                  <a:schemeClr val="accent2">
                    <a:lumMod val="75000"/>
                  </a:schemeClr>
                </a:solidFill>
              </a:rPr>
              <a:t> (Psychologue) et Pauline </a:t>
            </a:r>
            <a:r>
              <a:rPr lang="fr-FR" sz="2400" cap="none" dirty="0" err="1">
                <a:solidFill>
                  <a:schemeClr val="accent2">
                    <a:lumMod val="75000"/>
                  </a:schemeClr>
                </a:solidFill>
              </a:rPr>
              <a:t>Rouyre</a:t>
            </a:r>
            <a:r>
              <a:rPr lang="fr-FR" sz="2400" cap="none" dirty="0">
                <a:solidFill>
                  <a:schemeClr val="accent2">
                    <a:lumMod val="75000"/>
                  </a:schemeClr>
                </a:solidFill>
              </a:rPr>
              <a:t> (Psychiatre)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DB15F92B-2B72-ED41-8AC7-93C284F25FBD}"/>
              </a:ext>
            </a:extLst>
          </p:cNvPr>
          <p:cNvSpPr txBox="1"/>
          <p:nvPr/>
        </p:nvSpPr>
        <p:spPr>
          <a:xfrm>
            <a:off x="638828" y="5523978"/>
            <a:ext cx="304382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dirty="0"/>
              <a:t>Les 12 et 19 avril 2023 </a:t>
            </a:r>
          </a:p>
          <a:p>
            <a:r>
              <a:rPr lang="fr-FR" sz="2000" dirty="0"/>
              <a:t>Lycée Fermat </a:t>
            </a:r>
          </a:p>
        </p:txBody>
      </p:sp>
    </p:spTree>
    <p:extLst>
      <p:ext uri="{BB962C8B-B14F-4D97-AF65-F5344CB8AC3E}">
        <p14:creationId xmlns:p14="http://schemas.microsoft.com/office/powerpoint/2010/main" val="254669181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0078495-1308-FF40-81C2-918350249C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774" y="1832823"/>
            <a:ext cx="10364451" cy="1596177"/>
          </a:xfrm>
        </p:spPr>
        <p:txBody>
          <a:bodyPr/>
          <a:lstStyle/>
          <a:p>
            <a:r>
              <a:rPr lang="fr-FR" cap="none" dirty="0"/>
              <a:t>La parole à Joachim… </a:t>
            </a:r>
          </a:p>
        </p:txBody>
      </p:sp>
    </p:spTree>
    <p:extLst>
      <p:ext uri="{BB962C8B-B14F-4D97-AF65-F5344CB8AC3E}">
        <p14:creationId xmlns:p14="http://schemas.microsoft.com/office/powerpoint/2010/main" val="9076312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333DE6A-0B41-CC4B-8392-544535CB7A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Zoom sur la dépression</a:t>
            </a:r>
          </a:p>
        </p:txBody>
      </p:sp>
      <p:grpSp>
        <p:nvGrpSpPr>
          <p:cNvPr id="14" name="Groupe 13">
            <a:extLst>
              <a:ext uri="{FF2B5EF4-FFF2-40B4-BE49-F238E27FC236}">
                <a16:creationId xmlns:a16="http://schemas.microsoft.com/office/drawing/2014/main" id="{28398EFA-656F-0641-80E1-D5FE1306C807}"/>
              </a:ext>
            </a:extLst>
          </p:cNvPr>
          <p:cNvGrpSpPr/>
          <p:nvPr/>
        </p:nvGrpSpPr>
        <p:grpSpPr>
          <a:xfrm>
            <a:off x="1185860" y="2222365"/>
            <a:ext cx="10092363" cy="1308349"/>
            <a:chOff x="1185860" y="2406096"/>
            <a:chExt cx="10092363" cy="1308349"/>
          </a:xfrm>
          <a:solidFill>
            <a:schemeClr val="accent2">
              <a:lumMod val="60000"/>
              <a:lumOff val="40000"/>
            </a:schemeClr>
          </a:solidFill>
        </p:grpSpPr>
        <p:sp>
          <p:nvSpPr>
            <p:cNvPr id="4" name="Rectangle : coins arrondis 3">
              <a:extLst>
                <a:ext uri="{FF2B5EF4-FFF2-40B4-BE49-F238E27FC236}">
                  <a16:creationId xmlns:a16="http://schemas.microsoft.com/office/drawing/2014/main" id="{53467D88-F2D0-4F48-ABA4-273661E18D01}"/>
                </a:ext>
              </a:extLst>
            </p:cNvPr>
            <p:cNvSpPr/>
            <p:nvPr/>
          </p:nvSpPr>
          <p:spPr>
            <a:xfrm>
              <a:off x="1185860" y="2406096"/>
              <a:ext cx="10092363" cy="1308349"/>
            </a:xfrm>
            <a:prstGeom prst="roundRect">
              <a:avLst/>
            </a:prstGeom>
            <a:solidFill>
              <a:schemeClr val="accent2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4"/>
              <a:endParaRPr lang="fr-FR" sz="2400" dirty="0">
                <a:solidFill>
                  <a:schemeClr val="tx1"/>
                </a:solidFill>
              </a:endParaRPr>
            </a:p>
            <a:p>
              <a:pPr lvl="4"/>
              <a:r>
                <a:rPr lang="fr-FR" sz="2400" dirty="0">
                  <a:solidFill>
                    <a:schemeClr val="tx1"/>
                  </a:solidFill>
                </a:rPr>
                <a:t>- Tristesse</a:t>
              </a:r>
            </a:p>
            <a:p>
              <a:pPr lvl="0"/>
              <a:r>
                <a:rPr lang="fr-FR" sz="2400" dirty="0">
                  <a:solidFill>
                    <a:schemeClr val="tx1"/>
                  </a:solidFill>
                </a:rPr>
                <a:t>				- Perte de plaisir et d’envie </a:t>
              </a:r>
            </a:p>
            <a:p>
              <a:pPr lvl="0"/>
              <a:r>
                <a:rPr lang="fr-FR" sz="2400" dirty="0">
                  <a:solidFill>
                    <a:schemeClr val="tx1"/>
                  </a:solidFill>
                </a:rPr>
                <a:t>				- Culpabilité, faible estime de soi </a:t>
              </a:r>
            </a:p>
            <a:p>
              <a:pPr algn="ctr"/>
              <a:endParaRPr lang="fr-FR" dirty="0"/>
            </a:p>
          </p:txBody>
        </p:sp>
        <p:pic>
          <p:nvPicPr>
            <p:cNvPr id="7" name="Image 6" descr="Une image contenant texte, graphique vectoriel&#10;&#10;Description générée automatiquement">
              <a:extLst>
                <a:ext uri="{FF2B5EF4-FFF2-40B4-BE49-F238E27FC236}">
                  <a16:creationId xmlns:a16="http://schemas.microsoft.com/office/drawing/2014/main" id="{5A1434A0-A06C-2E4C-84A3-7A0C12A6EBA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483056" y="2433969"/>
              <a:ext cx="1334423" cy="1252602"/>
            </a:xfrm>
            <a:prstGeom prst="rect">
              <a:avLst/>
            </a:prstGeom>
            <a:grpFill/>
          </p:spPr>
        </p:pic>
      </p:grpSp>
      <p:grpSp>
        <p:nvGrpSpPr>
          <p:cNvPr id="15" name="Groupe 14">
            <a:extLst>
              <a:ext uri="{FF2B5EF4-FFF2-40B4-BE49-F238E27FC236}">
                <a16:creationId xmlns:a16="http://schemas.microsoft.com/office/drawing/2014/main" id="{C5D18240-EED3-3947-B855-02E27D425043}"/>
              </a:ext>
            </a:extLst>
          </p:cNvPr>
          <p:cNvGrpSpPr/>
          <p:nvPr/>
        </p:nvGrpSpPr>
        <p:grpSpPr>
          <a:xfrm>
            <a:off x="1185860" y="3639603"/>
            <a:ext cx="10092363" cy="1308349"/>
            <a:chOff x="1185861" y="3742586"/>
            <a:chExt cx="10092363" cy="1308349"/>
          </a:xfrm>
          <a:solidFill>
            <a:schemeClr val="accent2">
              <a:lumMod val="60000"/>
              <a:lumOff val="40000"/>
            </a:schemeClr>
          </a:solidFill>
        </p:grpSpPr>
        <p:sp>
          <p:nvSpPr>
            <p:cNvPr id="5" name="Rectangle : coins arrondis 4">
              <a:extLst>
                <a:ext uri="{FF2B5EF4-FFF2-40B4-BE49-F238E27FC236}">
                  <a16:creationId xmlns:a16="http://schemas.microsoft.com/office/drawing/2014/main" id="{CF096E34-51C3-2848-9122-DE93C88162F9}"/>
                </a:ext>
              </a:extLst>
            </p:cNvPr>
            <p:cNvSpPr/>
            <p:nvPr/>
          </p:nvSpPr>
          <p:spPr>
            <a:xfrm>
              <a:off x="1185861" y="3742586"/>
              <a:ext cx="10092363" cy="1308349"/>
            </a:xfrm>
            <a:prstGeom prst="roundRect">
              <a:avLst/>
            </a:prstGeom>
            <a:solidFill>
              <a:schemeClr val="accent2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/>
              <a:r>
                <a:rPr lang="fr-FR" sz="1800" dirty="0"/>
                <a:t>				</a:t>
              </a:r>
              <a:r>
                <a:rPr lang="fr-FR" sz="2400" dirty="0">
                  <a:solidFill>
                    <a:schemeClr val="tx1"/>
                  </a:solidFill>
                </a:rPr>
                <a:t>- Troubles du sommeil </a:t>
              </a:r>
            </a:p>
            <a:p>
              <a:pPr lvl="0"/>
              <a:r>
                <a:rPr lang="fr-FR" sz="2400" dirty="0">
                  <a:solidFill>
                    <a:schemeClr val="tx1"/>
                  </a:solidFill>
                </a:rPr>
                <a:t>				- Troubles de l’appétit</a:t>
              </a:r>
            </a:p>
            <a:p>
              <a:pPr lvl="0"/>
              <a:r>
                <a:rPr lang="fr-FR" sz="2400" dirty="0">
                  <a:solidFill>
                    <a:schemeClr val="tx1"/>
                  </a:solidFill>
                </a:rPr>
                <a:t>				- Fatigue extrême </a:t>
              </a:r>
            </a:p>
          </p:txBody>
        </p:sp>
        <p:pic>
          <p:nvPicPr>
            <p:cNvPr id="8" name="Image 7" descr="Une image contenant diagramme&#10;&#10;Description générée automatiquement">
              <a:extLst>
                <a:ext uri="{FF2B5EF4-FFF2-40B4-BE49-F238E27FC236}">
                  <a16:creationId xmlns:a16="http://schemas.microsoft.com/office/drawing/2014/main" id="{92495909-F5DE-5543-B94A-8E67C2F49AF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339054" y="3834785"/>
              <a:ext cx="1622425" cy="1123950"/>
            </a:xfrm>
            <a:prstGeom prst="rect">
              <a:avLst/>
            </a:prstGeom>
            <a:grpFill/>
          </p:spPr>
        </p:pic>
      </p:grpSp>
      <p:grpSp>
        <p:nvGrpSpPr>
          <p:cNvPr id="16" name="Groupe 15">
            <a:extLst>
              <a:ext uri="{FF2B5EF4-FFF2-40B4-BE49-F238E27FC236}">
                <a16:creationId xmlns:a16="http://schemas.microsoft.com/office/drawing/2014/main" id="{9E194BD3-72C0-2D41-B9A9-F256DBD15A0C}"/>
              </a:ext>
            </a:extLst>
          </p:cNvPr>
          <p:cNvGrpSpPr/>
          <p:nvPr/>
        </p:nvGrpSpPr>
        <p:grpSpPr>
          <a:xfrm>
            <a:off x="1185861" y="5072670"/>
            <a:ext cx="10092363" cy="1308349"/>
            <a:chOff x="1185861" y="5072670"/>
            <a:chExt cx="10092363" cy="1308349"/>
          </a:xfrm>
        </p:grpSpPr>
        <p:sp>
          <p:nvSpPr>
            <p:cNvPr id="6" name="Rectangle : coins arrondis 5">
              <a:extLst>
                <a:ext uri="{FF2B5EF4-FFF2-40B4-BE49-F238E27FC236}">
                  <a16:creationId xmlns:a16="http://schemas.microsoft.com/office/drawing/2014/main" id="{B2F5496D-05ED-6E45-ADE5-E9F8CAA299CD}"/>
                </a:ext>
              </a:extLst>
            </p:cNvPr>
            <p:cNvSpPr/>
            <p:nvPr/>
          </p:nvSpPr>
          <p:spPr>
            <a:xfrm>
              <a:off x="1185861" y="5072670"/>
              <a:ext cx="10092363" cy="1308349"/>
            </a:xfrm>
            <a:prstGeom prst="roundRect">
              <a:avLst/>
            </a:prstGeom>
            <a:solidFill>
              <a:schemeClr val="accent2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/>
              <a:r>
                <a:rPr lang="fr-FR" sz="1800" dirty="0"/>
                <a:t>				</a:t>
              </a:r>
              <a:r>
                <a:rPr lang="fr-FR" sz="2400" dirty="0">
                  <a:solidFill>
                    <a:schemeClr val="tx1"/>
                  </a:solidFill>
                </a:rPr>
                <a:t>- Ralentissement psychomoteur </a:t>
              </a:r>
            </a:p>
            <a:p>
              <a:pPr lvl="0"/>
              <a:r>
                <a:rPr lang="fr-FR" sz="2400" dirty="0">
                  <a:solidFill>
                    <a:schemeClr val="tx1"/>
                  </a:solidFill>
                </a:rPr>
                <a:t>				- Troubles de la concentration/attention/mémorisation</a:t>
              </a:r>
            </a:p>
          </p:txBody>
        </p:sp>
        <p:pic>
          <p:nvPicPr>
            <p:cNvPr id="9" name="Image 8" descr="Une image contenant fermer&#10;&#10;Description générée automatiquement">
              <a:extLst>
                <a:ext uri="{FF2B5EF4-FFF2-40B4-BE49-F238E27FC236}">
                  <a16:creationId xmlns:a16="http://schemas.microsoft.com/office/drawing/2014/main" id="{76E84A44-BA6A-864A-B0AF-0FC15CAFE8C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339054" y="5164869"/>
              <a:ext cx="1632427" cy="1123950"/>
            </a:xfrm>
            <a:prstGeom prst="rect">
              <a:avLst/>
            </a:prstGeom>
          </p:spPr>
        </p:pic>
      </p:grpSp>
      <p:grpSp>
        <p:nvGrpSpPr>
          <p:cNvPr id="13" name="Groupe 12">
            <a:extLst>
              <a:ext uri="{FF2B5EF4-FFF2-40B4-BE49-F238E27FC236}">
                <a16:creationId xmlns:a16="http://schemas.microsoft.com/office/drawing/2014/main" id="{9AB2EF45-4663-2448-92DA-E5C2445D176D}"/>
              </a:ext>
            </a:extLst>
          </p:cNvPr>
          <p:cNvGrpSpPr/>
          <p:nvPr/>
        </p:nvGrpSpPr>
        <p:grpSpPr>
          <a:xfrm>
            <a:off x="8074787" y="2705959"/>
            <a:ext cx="3786187" cy="2743199"/>
            <a:chOff x="8074787" y="2705959"/>
            <a:chExt cx="3786187" cy="2743199"/>
          </a:xfrm>
        </p:grpSpPr>
        <p:sp>
          <p:nvSpPr>
            <p:cNvPr id="10" name="Explosion 2 9">
              <a:extLst>
                <a:ext uri="{FF2B5EF4-FFF2-40B4-BE49-F238E27FC236}">
                  <a16:creationId xmlns:a16="http://schemas.microsoft.com/office/drawing/2014/main" id="{D065FC5D-A832-1842-9254-678ED9308E91}"/>
                </a:ext>
              </a:extLst>
            </p:cNvPr>
            <p:cNvSpPr/>
            <p:nvPr/>
          </p:nvSpPr>
          <p:spPr>
            <a:xfrm>
              <a:off x="8074787" y="2705959"/>
              <a:ext cx="3786187" cy="2743199"/>
            </a:xfrm>
            <a:prstGeom prst="irregularSeal2">
              <a:avLst/>
            </a:prstGeom>
            <a:solidFill>
              <a:srgbClr val="FFC000"/>
            </a:solidFill>
          </p:spPr>
          <p:style>
            <a:lnRef idx="3">
              <a:schemeClr val="lt1"/>
            </a:lnRef>
            <a:fillRef idx="1">
              <a:schemeClr val="accent5"/>
            </a:fillRef>
            <a:effectRef idx="1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12" name="ZoneTexte 11">
              <a:extLst>
                <a:ext uri="{FF2B5EF4-FFF2-40B4-BE49-F238E27FC236}">
                  <a16:creationId xmlns:a16="http://schemas.microsoft.com/office/drawing/2014/main" id="{691726D9-EA2B-E44B-B085-072197A1DCB3}"/>
                </a:ext>
              </a:extLst>
            </p:cNvPr>
            <p:cNvSpPr txBox="1"/>
            <p:nvPr/>
          </p:nvSpPr>
          <p:spPr>
            <a:xfrm>
              <a:off x="8912125" y="3662059"/>
              <a:ext cx="177165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2400" dirty="0"/>
                <a:t>Idées suicidaires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8977913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900" decel="10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900" decel="100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FDC3EB4-3A17-A64C-A7BA-088E921518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1041" y="1946276"/>
            <a:ext cx="10364451" cy="1596177"/>
          </a:xfrm>
        </p:spPr>
        <p:txBody>
          <a:bodyPr/>
          <a:lstStyle/>
          <a:p>
            <a:r>
              <a:rPr lang="fr-FR" cap="none" dirty="0"/>
              <a:t>La parole à Nathalie…</a:t>
            </a:r>
          </a:p>
        </p:txBody>
      </p:sp>
    </p:spTree>
    <p:extLst>
      <p:ext uri="{BB962C8B-B14F-4D97-AF65-F5344CB8AC3E}">
        <p14:creationId xmlns:p14="http://schemas.microsoft.com/office/powerpoint/2010/main" val="294968690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333DE6A-0B41-CC4B-8392-544535CB7A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Zoom sur la SCHIZOPHRENIE</a:t>
            </a:r>
          </a:p>
        </p:txBody>
      </p:sp>
      <p:grpSp>
        <p:nvGrpSpPr>
          <p:cNvPr id="3" name="Groupe 2">
            <a:extLst>
              <a:ext uri="{FF2B5EF4-FFF2-40B4-BE49-F238E27FC236}">
                <a16:creationId xmlns:a16="http://schemas.microsoft.com/office/drawing/2014/main" id="{8D33BD45-779D-A548-88C3-45AEDFC2B821}"/>
              </a:ext>
            </a:extLst>
          </p:cNvPr>
          <p:cNvGrpSpPr/>
          <p:nvPr/>
        </p:nvGrpSpPr>
        <p:grpSpPr>
          <a:xfrm>
            <a:off x="1185860" y="2222365"/>
            <a:ext cx="10092363" cy="1308349"/>
            <a:chOff x="1185860" y="2222365"/>
            <a:chExt cx="10092363" cy="1308349"/>
          </a:xfrm>
        </p:grpSpPr>
        <p:sp>
          <p:nvSpPr>
            <p:cNvPr id="4" name="Rectangle : coins arrondis 3">
              <a:extLst>
                <a:ext uri="{FF2B5EF4-FFF2-40B4-BE49-F238E27FC236}">
                  <a16:creationId xmlns:a16="http://schemas.microsoft.com/office/drawing/2014/main" id="{53467D88-F2D0-4F48-ABA4-273661E18D01}"/>
                </a:ext>
              </a:extLst>
            </p:cNvPr>
            <p:cNvSpPr/>
            <p:nvPr/>
          </p:nvSpPr>
          <p:spPr>
            <a:xfrm>
              <a:off x="1185860" y="2222365"/>
              <a:ext cx="10092363" cy="1308349"/>
            </a:xfrm>
            <a:prstGeom prst="roundRect">
              <a:avLst/>
            </a:prstGeom>
            <a:solidFill>
              <a:schemeClr val="accent2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4"/>
              <a:endParaRPr lang="fr-FR" sz="2400" dirty="0">
                <a:solidFill>
                  <a:schemeClr val="tx1"/>
                </a:solidFill>
              </a:endParaRPr>
            </a:p>
            <a:p>
              <a:pPr lvl="0"/>
              <a:r>
                <a:rPr lang="fr-FR" sz="2400" dirty="0">
                  <a:solidFill>
                    <a:schemeClr val="tx1"/>
                  </a:solidFill>
                </a:rPr>
                <a:t>					- Désorganisation psychique, perte de la logique </a:t>
              </a:r>
            </a:p>
            <a:p>
              <a:pPr lvl="0"/>
              <a:r>
                <a:rPr lang="fr-FR" sz="2400" dirty="0">
                  <a:solidFill>
                    <a:schemeClr val="tx1"/>
                  </a:solidFill>
                </a:rPr>
                <a:t>					- Troubles de la concentration </a:t>
              </a:r>
            </a:p>
            <a:p>
              <a:pPr algn="ctr"/>
              <a:endParaRPr lang="fr-FR" dirty="0"/>
            </a:p>
          </p:txBody>
        </p:sp>
        <p:pic>
          <p:nvPicPr>
            <p:cNvPr id="17" name="Image 16" descr="Une image contenant dessin&#10;&#10;Description générée automatiquement">
              <a:extLst>
                <a:ext uri="{FF2B5EF4-FFF2-40B4-BE49-F238E27FC236}">
                  <a16:creationId xmlns:a16="http://schemas.microsoft.com/office/drawing/2014/main" id="{05B6D563-2A6E-2F42-868D-94954AEA398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285874" y="2323583"/>
              <a:ext cx="1954701" cy="1105417"/>
            </a:xfrm>
            <a:prstGeom prst="rect">
              <a:avLst/>
            </a:prstGeom>
          </p:spPr>
        </p:pic>
      </p:grpSp>
      <p:grpSp>
        <p:nvGrpSpPr>
          <p:cNvPr id="11" name="Groupe 10">
            <a:extLst>
              <a:ext uri="{FF2B5EF4-FFF2-40B4-BE49-F238E27FC236}">
                <a16:creationId xmlns:a16="http://schemas.microsoft.com/office/drawing/2014/main" id="{A4EB17D2-D2A6-CD4B-AC92-FF955766D2B7}"/>
              </a:ext>
            </a:extLst>
          </p:cNvPr>
          <p:cNvGrpSpPr/>
          <p:nvPr/>
        </p:nvGrpSpPr>
        <p:grpSpPr>
          <a:xfrm>
            <a:off x="1185860" y="3639603"/>
            <a:ext cx="10092363" cy="1308349"/>
            <a:chOff x="1185860" y="3639603"/>
            <a:chExt cx="10092363" cy="1308349"/>
          </a:xfrm>
        </p:grpSpPr>
        <p:sp>
          <p:nvSpPr>
            <p:cNvPr id="5" name="Rectangle : coins arrondis 4">
              <a:extLst>
                <a:ext uri="{FF2B5EF4-FFF2-40B4-BE49-F238E27FC236}">
                  <a16:creationId xmlns:a16="http://schemas.microsoft.com/office/drawing/2014/main" id="{CF096E34-51C3-2848-9122-DE93C88162F9}"/>
                </a:ext>
              </a:extLst>
            </p:cNvPr>
            <p:cNvSpPr/>
            <p:nvPr/>
          </p:nvSpPr>
          <p:spPr>
            <a:xfrm>
              <a:off x="1185860" y="3639603"/>
              <a:ext cx="10092363" cy="1308349"/>
            </a:xfrm>
            <a:prstGeom prst="roundRect">
              <a:avLst/>
            </a:prstGeom>
            <a:solidFill>
              <a:schemeClr val="accent2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/>
              <a:r>
                <a:rPr lang="fr-FR" sz="1800" dirty="0">
                  <a:solidFill>
                    <a:schemeClr val="tx1"/>
                  </a:solidFill>
                </a:rPr>
                <a:t>					</a:t>
              </a:r>
              <a:r>
                <a:rPr lang="fr-FR" sz="2400" dirty="0">
                  <a:solidFill>
                    <a:schemeClr val="tx1"/>
                  </a:solidFill>
                </a:rPr>
                <a:t>- Idées délirantes et hallucinations</a:t>
              </a:r>
            </a:p>
            <a:p>
              <a:pPr lvl="0"/>
              <a:r>
                <a:rPr lang="fr-FR" sz="2400" dirty="0">
                  <a:solidFill>
                    <a:schemeClr val="tx1"/>
                  </a:solidFill>
                </a:rPr>
                <a:t>					- Angoisses </a:t>
              </a:r>
            </a:p>
          </p:txBody>
        </p:sp>
        <p:pic>
          <p:nvPicPr>
            <p:cNvPr id="18" name="Image 17" descr="Une image contenant texte, homme, personne&#10;&#10;Description générée automatiquement">
              <a:extLst>
                <a:ext uri="{FF2B5EF4-FFF2-40B4-BE49-F238E27FC236}">
                  <a16:creationId xmlns:a16="http://schemas.microsoft.com/office/drawing/2014/main" id="{D3730FA5-2002-C247-ABAB-3E9D156E5F1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285874" y="3744348"/>
              <a:ext cx="1943101" cy="1098857"/>
            </a:xfrm>
            <a:prstGeom prst="rect">
              <a:avLst/>
            </a:prstGeom>
          </p:spPr>
        </p:pic>
      </p:grpSp>
      <p:grpSp>
        <p:nvGrpSpPr>
          <p:cNvPr id="20" name="Groupe 19">
            <a:extLst>
              <a:ext uri="{FF2B5EF4-FFF2-40B4-BE49-F238E27FC236}">
                <a16:creationId xmlns:a16="http://schemas.microsoft.com/office/drawing/2014/main" id="{87FA624A-D082-8F4E-A6E8-B46228CDB86F}"/>
              </a:ext>
            </a:extLst>
          </p:cNvPr>
          <p:cNvGrpSpPr/>
          <p:nvPr/>
        </p:nvGrpSpPr>
        <p:grpSpPr>
          <a:xfrm>
            <a:off x="1185861" y="5072670"/>
            <a:ext cx="10092363" cy="1308349"/>
            <a:chOff x="1185861" y="5072670"/>
            <a:chExt cx="10092363" cy="1308349"/>
          </a:xfrm>
        </p:grpSpPr>
        <p:sp>
          <p:nvSpPr>
            <p:cNvPr id="6" name="Rectangle : coins arrondis 5">
              <a:extLst>
                <a:ext uri="{FF2B5EF4-FFF2-40B4-BE49-F238E27FC236}">
                  <a16:creationId xmlns:a16="http://schemas.microsoft.com/office/drawing/2014/main" id="{B2F5496D-05ED-6E45-ADE5-E9F8CAA299CD}"/>
                </a:ext>
              </a:extLst>
            </p:cNvPr>
            <p:cNvSpPr/>
            <p:nvPr/>
          </p:nvSpPr>
          <p:spPr>
            <a:xfrm>
              <a:off x="1185861" y="5072670"/>
              <a:ext cx="10092363" cy="1308349"/>
            </a:xfrm>
            <a:prstGeom prst="roundRect">
              <a:avLst/>
            </a:prstGeom>
            <a:solidFill>
              <a:schemeClr val="accent2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fr-FR" sz="1800" dirty="0"/>
                <a:t>					</a:t>
              </a:r>
              <a:r>
                <a:rPr lang="fr-FR" sz="2400" dirty="0">
                  <a:solidFill>
                    <a:schemeClr val="tx1"/>
                  </a:solidFill>
                </a:rPr>
                <a:t>- Repli social </a:t>
              </a:r>
            </a:p>
            <a:p>
              <a:pPr lvl="0"/>
              <a:r>
                <a:rPr lang="fr-FR" sz="2400" dirty="0">
                  <a:solidFill>
                    <a:schemeClr val="tx1"/>
                  </a:solidFill>
                </a:rPr>
                <a:t>					- Difficultés à entreprendre des choses </a:t>
              </a:r>
            </a:p>
          </p:txBody>
        </p:sp>
        <p:pic>
          <p:nvPicPr>
            <p:cNvPr id="19" name="Image 18" descr="Une image contenant logo&#10;&#10;Description générée automatiquement">
              <a:extLst>
                <a:ext uri="{FF2B5EF4-FFF2-40B4-BE49-F238E27FC236}">
                  <a16:creationId xmlns:a16="http://schemas.microsoft.com/office/drawing/2014/main" id="{23C2E2D5-E303-2B42-A70C-A680D42DD5D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285874" y="5186363"/>
              <a:ext cx="1991571" cy="1126268"/>
            </a:xfrm>
            <a:prstGeom prst="rect">
              <a:avLst/>
            </a:prstGeom>
          </p:spPr>
        </p:pic>
      </p:grpSp>
      <p:grpSp>
        <p:nvGrpSpPr>
          <p:cNvPr id="13" name="Groupe 12">
            <a:extLst>
              <a:ext uri="{FF2B5EF4-FFF2-40B4-BE49-F238E27FC236}">
                <a16:creationId xmlns:a16="http://schemas.microsoft.com/office/drawing/2014/main" id="{9AB2EF45-4663-2448-92DA-E5C2445D176D}"/>
              </a:ext>
            </a:extLst>
          </p:cNvPr>
          <p:cNvGrpSpPr/>
          <p:nvPr/>
        </p:nvGrpSpPr>
        <p:grpSpPr>
          <a:xfrm>
            <a:off x="8074787" y="2705959"/>
            <a:ext cx="3786187" cy="2743199"/>
            <a:chOff x="8074787" y="2705959"/>
            <a:chExt cx="3786187" cy="2743199"/>
          </a:xfrm>
        </p:grpSpPr>
        <p:sp>
          <p:nvSpPr>
            <p:cNvPr id="10" name="Explosion 2 9">
              <a:extLst>
                <a:ext uri="{FF2B5EF4-FFF2-40B4-BE49-F238E27FC236}">
                  <a16:creationId xmlns:a16="http://schemas.microsoft.com/office/drawing/2014/main" id="{D065FC5D-A832-1842-9254-678ED9308E91}"/>
                </a:ext>
              </a:extLst>
            </p:cNvPr>
            <p:cNvSpPr/>
            <p:nvPr/>
          </p:nvSpPr>
          <p:spPr>
            <a:xfrm>
              <a:off x="8074787" y="2705959"/>
              <a:ext cx="3786187" cy="2743199"/>
            </a:xfrm>
            <a:prstGeom prst="irregularSeal2">
              <a:avLst/>
            </a:prstGeom>
            <a:solidFill>
              <a:srgbClr val="FFC000"/>
            </a:solidFill>
          </p:spPr>
          <p:style>
            <a:lnRef idx="3">
              <a:schemeClr val="lt1"/>
            </a:lnRef>
            <a:fillRef idx="1">
              <a:schemeClr val="accent5"/>
            </a:fillRef>
            <a:effectRef idx="1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12" name="ZoneTexte 11">
              <a:extLst>
                <a:ext uri="{FF2B5EF4-FFF2-40B4-BE49-F238E27FC236}">
                  <a16:creationId xmlns:a16="http://schemas.microsoft.com/office/drawing/2014/main" id="{691726D9-EA2B-E44B-B085-072197A1DCB3}"/>
                </a:ext>
              </a:extLst>
            </p:cNvPr>
            <p:cNvSpPr txBox="1"/>
            <p:nvPr/>
          </p:nvSpPr>
          <p:spPr>
            <a:xfrm>
              <a:off x="8912125" y="3662059"/>
              <a:ext cx="177165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2400" dirty="0"/>
                <a:t>Idées suicidaires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3051802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9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900" decel="100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7BE424F-8692-5E43-9E97-141D2C1C2F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Où trouver de l’aide ? </a:t>
            </a:r>
          </a:p>
        </p:txBody>
      </p:sp>
      <p:graphicFrame>
        <p:nvGraphicFramePr>
          <p:cNvPr id="9" name="Espace réservé du contenu 8">
            <a:extLst>
              <a:ext uri="{FF2B5EF4-FFF2-40B4-BE49-F238E27FC236}">
                <a16:creationId xmlns:a16="http://schemas.microsoft.com/office/drawing/2014/main" id="{333B1342-33A2-CC42-BA54-EDFE3F4A6B18}"/>
              </a:ext>
            </a:extLst>
          </p:cNvPr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1785176407"/>
              </p:ext>
            </p:extLst>
          </p:nvPr>
        </p:nvGraphicFramePr>
        <p:xfrm>
          <a:off x="913774" y="2057402"/>
          <a:ext cx="10363200" cy="418208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0" name="ZoneTexte 9">
            <a:extLst>
              <a:ext uri="{FF2B5EF4-FFF2-40B4-BE49-F238E27FC236}">
                <a16:creationId xmlns:a16="http://schemas.microsoft.com/office/drawing/2014/main" id="{0E5B4034-0DA3-1E48-A4D5-7C5256ADF3FF}"/>
              </a:ext>
            </a:extLst>
          </p:cNvPr>
          <p:cNvSpPr txBox="1"/>
          <p:nvPr/>
        </p:nvSpPr>
        <p:spPr>
          <a:xfrm>
            <a:off x="1314449" y="6239483"/>
            <a:ext cx="351472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dirty="0"/>
              <a:t>+ de 16 ans =&gt; secteur adulte</a:t>
            </a:r>
          </a:p>
        </p:txBody>
      </p:sp>
    </p:spTree>
    <p:extLst>
      <p:ext uri="{BB962C8B-B14F-4D97-AF65-F5344CB8AC3E}">
        <p14:creationId xmlns:p14="http://schemas.microsoft.com/office/powerpoint/2010/main" val="56014639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3BCF88E-4E6D-A54C-8C55-42D0364E78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774" y="1832823"/>
            <a:ext cx="10364451" cy="1596177"/>
          </a:xfrm>
        </p:spPr>
        <p:txBody>
          <a:bodyPr/>
          <a:lstStyle/>
          <a:p>
            <a:r>
              <a:rPr lang="fr-FR" dirty="0"/>
              <a:t>MERCI POUR VOTRE ATTENTION </a:t>
            </a:r>
          </a:p>
        </p:txBody>
      </p:sp>
    </p:spTree>
    <p:extLst>
      <p:ext uri="{BB962C8B-B14F-4D97-AF65-F5344CB8AC3E}">
        <p14:creationId xmlns:p14="http://schemas.microsoft.com/office/powerpoint/2010/main" val="11256166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1">
                <a:tint val="90000"/>
                <a:lumMod val="110000"/>
              </a:schemeClr>
            </a:gs>
            <a:gs pos="100000">
              <a:schemeClr val="bg1">
                <a:shade val="64000"/>
                <a:lumMod val="88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3" name="Rectangle 22">
            <a:extLst>
              <a:ext uri="{FF2B5EF4-FFF2-40B4-BE49-F238E27FC236}">
                <a16:creationId xmlns:a16="http://schemas.microsoft.com/office/drawing/2014/main" id="{48FE65CB-EFD8-497D-A30A-093E20EACB0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Espace réservé du contenu 4" descr="Une image contenant diagramme&#10;&#10;Description générée automatiquement">
            <a:extLst>
              <a:ext uri="{FF2B5EF4-FFF2-40B4-BE49-F238E27FC236}">
                <a16:creationId xmlns:a16="http://schemas.microsoft.com/office/drawing/2014/main" id="{EA7D166E-15DE-EA41-B653-5E8A5C215C7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97338" y="618517"/>
            <a:ext cx="5601733" cy="5629884"/>
          </a:xfrm>
          <a:prstGeom prst="roundRect">
            <a:avLst>
              <a:gd name="adj" fmla="val 2981"/>
            </a:avLst>
          </a:prstGeom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E3265C2A-0A58-43AD-A406-8F4478E2875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2DA03CBF-2B91-EC44-98AD-33B2257C10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96408" y="640831"/>
            <a:ext cx="3352128" cy="1573863"/>
          </a:xfrm>
        </p:spPr>
        <p:txBody>
          <a:bodyPr vert="horz" lIns="91440" tIns="45720" rIns="91440" bIns="45720" rtlCol="0">
            <a:normAutofit/>
          </a:bodyPr>
          <a:lstStyle/>
          <a:p>
            <a:r>
              <a:rPr lang="en-US" dirty="0" err="1"/>
              <a:t>Mythes</a:t>
            </a:r>
            <a:r>
              <a:rPr lang="en-US" dirty="0"/>
              <a:t> </a:t>
            </a:r>
            <a:r>
              <a:rPr lang="en-US" dirty="0" err="1"/>
              <a:t>ou</a:t>
            </a:r>
            <a:r>
              <a:rPr lang="en-US" dirty="0"/>
              <a:t> </a:t>
            </a:r>
            <a:r>
              <a:rPr lang="en-US" dirty="0" err="1"/>
              <a:t>réalités</a:t>
            </a:r>
            <a:r>
              <a:rPr lang="en-US" dirty="0"/>
              <a:t> ? </a:t>
            </a:r>
          </a:p>
        </p:txBody>
      </p:sp>
      <p:sp>
        <p:nvSpPr>
          <p:cNvPr id="20" name="Content Placeholder 19">
            <a:extLst>
              <a:ext uri="{FF2B5EF4-FFF2-40B4-BE49-F238E27FC236}">
                <a16:creationId xmlns:a16="http://schemas.microsoft.com/office/drawing/2014/main" id="{4D69CD8E-8CA1-9A3D-7776-0D82E60983E5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8196407" y="2743200"/>
            <a:ext cx="3352127" cy="2254685"/>
          </a:xfrm>
        </p:spPr>
        <p:txBody>
          <a:bodyPr>
            <a:normAutofit fontScale="92500" lnSpcReduction="20000"/>
          </a:bodyPr>
          <a:lstStyle/>
          <a:p>
            <a:r>
              <a:rPr lang="en-US" sz="2800" cap="none" dirty="0"/>
              <a:t>1 </a:t>
            </a:r>
            <a:r>
              <a:rPr lang="en-US" sz="2800" cap="none" dirty="0" err="1"/>
              <a:t>personne</a:t>
            </a:r>
            <a:r>
              <a:rPr lang="en-US" sz="2800" cap="none" dirty="0"/>
              <a:t> sur 5 </a:t>
            </a:r>
            <a:r>
              <a:rPr lang="en-US" sz="2800" cap="none" dirty="0" err="1"/>
              <a:t>en</a:t>
            </a:r>
            <a:r>
              <a:rPr lang="en-US" sz="2800" cap="none" dirty="0"/>
              <a:t> France</a:t>
            </a:r>
          </a:p>
          <a:p>
            <a:r>
              <a:rPr lang="en-US" sz="2800" cap="none" dirty="0"/>
              <a:t>Troubles </a:t>
            </a:r>
            <a:r>
              <a:rPr lang="en-US" sz="2800" cap="none" dirty="0" err="1"/>
              <a:t>anxieux</a:t>
            </a:r>
            <a:r>
              <a:rPr lang="en-US" sz="2800" cap="none" dirty="0"/>
              <a:t> et troubles </a:t>
            </a:r>
            <a:r>
              <a:rPr lang="en-US" sz="2800" cap="none" dirty="0" err="1"/>
              <a:t>dépressifs</a:t>
            </a:r>
            <a:r>
              <a:rPr lang="en-US" sz="2800" cap="none" dirty="0"/>
              <a:t> les plus </a:t>
            </a:r>
            <a:r>
              <a:rPr lang="en-US" sz="2800" cap="none" dirty="0" err="1"/>
              <a:t>fréquents</a:t>
            </a:r>
            <a:r>
              <a:rPr lang="en-US" sz="2800" cap="none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086306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1">
                <a:tint val="90000"/>
                <a:lumMod val="110000"/>
              </a:schemeClr>
            </a:gs>
            <a:gs pos="100000">
              <a:schemeClr val="bg1">
                <a:shade val="64000"/>
                <a:lumMod val="88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0" name="Rectangle 69">
            <a:extLst>
              <a:ext uri="{FF2B5EF4-FFF2-40B4-BE49-F238E27FC236}">
                <a16:creationId xmlns:a16="http://schemas.microsoft.com/office/drawing/2014/main" id="{48FE65CB-EFD8-497D-A30A-093E20EACB0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Espace réservé du contenu 4" descr="Une image contenant texte&#10;&#10;Description générée automatiquement">
            <a:extLst>
              <a:ext uri="{FF2B5EF4-FFF2-40B4-BE49-F238E27FC236}">
                <a16:creationId xmlns:a16="http://schemas.microsoft.com/office/drawing/2014/main" id="{188673BE-6DBE-E442-9744-E453C3A9914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04375" y="618517"/>
            <a:ext cx="5587659" cy="5629884"/>
          </a:xfrm>
          <a:prstGeom prst="roundRect">
            <a:avLst>
              <a:gd name="adj" fmla="val 2981"/>
            </a:avLst>
          </a:prstGeom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72" name="Picture 71">
            <a:extLst>
              <a:ext uri="{FF2B5EF4-FFF2-40B4-BE49-F238E27FC236}">
                <a16:creationId xmlns:a16="http://schemas.microsoft.com/office/drawing/2014/main" id="{E3265C2A-0A58-43AD-A406-8F4478E2875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96D9AEE1-98C1-004E-850B-1090EBB7CD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96408" y="640831"/>
            <a:ext cx="3352128" cy="1573863"/>
          </a:xfrm>
        </p:spPr>
        <p:txBody>
          <a:bodyPr vert="horz" lIns="91440" tIns="45720" rIns="91440" bIns="45720" rtlCol="0">
            <a:normAutofit/>
          </a:bodyPr>
          <a:lstStyle/>
          <a:p>
            <a:r>
              <a:rPr lang="en-US" dirty="0" err="1"/>
              <a:t>Mythes</a:t>
            </a:r>
            <a:r>
              <a:rPr lang="en-US" dirty="0"/>
              <a:t> </a:t>
            </a:r>
            <a:r>
              <a:rPr lang="en-US" dirty="0" err="1"/>
              <a:t>ou</a:t>
            </a:r>
            <a:r>
              <a:rPr lang="en-US" dirty="0"/>
              <a:t> </a:t>
            </a:r>
            <a:r>
              <a:rPr lang="en-US" dirty="0" err="1"/>
              <a:t>réalités</a:t>
            </a:r>
            <a:r>
              <a:rPr lang="en-US" dirty="0"/>
              <a:t> ? </a:t>
            </a:r>
          </a:p>
        </p:txBody>
      </p:sp>
      <p:sp>
        <p:nvSpPr>
          <p:cNvPr id="53" name="Content Placeholder 52">
            <a:extLst>
              <a:ext uri="{FF2B5EF4-FFF2-40B4-BE49-F238E27FC236}">
                <a16:creationId xmlns:a16="http://schemas.microsoft.com/office/drawing/2014/main" id="{0CD38ACF-D892-BF17-509A-D5EE0D6D0C80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8196408" y="2855525"/>
            <a:ext cx="3352128" cy="3392876"/>
          </a:xfrm>
        </p:spPr>
        <p:txBody>
          <a:bodyPr>
            <a:normAutofit/>
          </a:bodyPr>
          <a:lstStyle/>
          <a:p>
            <a:r>
              <a:rPr lang="fr-FR" sz="2600" cap="none" dirty="0">
                <a:effectLst/>
              </a:rPr>
              <a:t>+ de la moitié des troubles psychiques de l’adulte apparaissent avant l’</a:t>
            </a:r>
            <a:r>
              <a:rPr lang="fr-FR" sz="2600" cap="none" dirty="0" err="1">
                <a:effectLst/>
              </a:rPr>
              <a:t>âge</a:t>
            </a:r>
            <a:r>
              <a:rPr lang="fr-FR" sz="2600" cap="none" dirty="0">
                <a:effectLst/>
              </a:rPr>
              <a:t> de 16 ans </a:t>
            </a:r>
            <a:endParaRPr lang="fr-FR" sz="2600" cap="none" dirty="0"/>
          </a:p>
          <a:p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33889439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1">
                <a:tint val="90000"/>
                <a:lumMod val="110000"/>
              </a:schemeClr>
            </a:gs>
            <a:gs pos="100000">
              <a:schemeClr val="bg1">
                <a:shade val="64000"/>
                <a:lumMod val="88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>
            <a:extLst>
              <a:ext uri="{FF2B5EF4-FFF2-40B4-BE49-F238E27FC236}">
                <a16:creationId xmlns:a16="http://schemas.microsoft.com/office/drawing/2014/main" id="{25496B42-CC46-4183-B481-887CD3E8C7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E2758CE0-F916-4DCE-88D1-71430BE441B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 useBgFill="1">
        <p:nvSpPr>
          <p:cNvPr id="14" name="Rectangle 13">
            <a:extLst>
              <a:ext uri="{FF2B5EF4-FFF2-40B4-BE49-F238E27FC236}">
                <a16:creationId xmlns:a16="http://schemas.microsoft.com/office/drawing/2014/main" id="{7E2BA2D5-46A3-46C0-98C9-A072D543B3A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3573895B-DA42-4260-AE1E-182BA412328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5" name="Espace réservé du contenu 4" descr="Une image contenant diagramme, texte&#10;&#10;Description générée automatiquement">
            <a:extLst>
              <a:ext uri="{FF2B5EF4-FFF2-40B4-BE49-F238E27FC236}">
                <a16:creationId xmlns:a16="http://schemas.microsoft.com/office/drawing/2014/main" id="{D8AB7A48-E0F6-074E-AD68-960C2A3FE320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4"/>
          <a:stretch>
            <a:fillRect/>
          </a:stretch>
        </p:blipFill>
        <p:spPr>
          <a:xfrm>
            <a:off x="1497315" y="957486"/>
            <a:ext cx="4928041" cy="4940394"/>
          </a:xfrm>
          <a:prstGeom prst="roundRect">
            <a:avLst>
              <a:gd name="adj" fmla="val 5301"/>
            </a:avLst>
          </a:prstGeom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169D9128-2BD9-194D-975D-49B1CBCC4C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709929" y="281482"/>
            <a:ext cx="3707844" cy="3131913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dirty="0" err="1"/>
              <a:t>Mythes</a:t>
            </a:r>
            <a:r>
              <a:rPr lang="en-US" dirty="0"/>
              <a:t> </a:t>
            </a:r>
            <a:r>
              <a:rPr lang="en-US" dirty="0" err="1"/>
              <a:t>ou</a:t>
            </a:r>
            <a:r>
              <a:rPr lang="en-US" dirty="0"/>
              <a:t> </a:t>
            </a:r>
            <a:r>
              <a:rPr lang="en-US" dirty="0" err="1"/>
              <a:t>réalités</a:t>
            </a:r>
            <a:r>
              <a:rPr lang="en-US" dirty="0"/>
              <a:t> ? </a:t>
            </a:r>
          </a:p>
        </p:txBody>
      </p:sp>
    </p:spTree>
    <p:extLst>
      <p:ext uri="{BB962C8B-B14F-4D97-AF65-F5344CB8AC3E}">
        <p14:creationId xmlns:p14="http://schemas.microsoft.com/office/powerpoint/2010/main" val="32882524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1">
                <a:tint val="90000"/>
                <a:lumMod val="110000"/>
              </a:schemeClr>
            </a:gs>
            <a:gs pos="100000">
              <a:schemeClr val="bg1">
                <a:shade val="64000"/>
                <a:lumMod val="88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>
            <a:extLst>
              <a:ext uri="{FF2B5EF4-FFF2-40B4-BE49-F238E27FC236}">
                <a16:creationId xmlns:a16="http://schemas.microsoft.com/office/drawing/2014/main" id="{25496B42-CC46-4183-B481-887CD3E8C7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E2758CE0-F916-4DCE-88D1-71430BE441B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 useBgFill="1">
        <p:nvSpPr>
          <p:cNvPr id="14" name="Rectangle 13">
            <a:extLst>
              <a:ext uri="{FF2B5EF4-FFF2-40B4-BE49-F238E27FC236}">
                <a16:creationId xmlns:a16="http://schemas.microsoft.com/office/drawing/2014/main" id="{7E2BA2D5-46A3-46C0-98C9-A072D543B3A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3573895B-DA42-4260-AE1E-182BA412328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5" name="Espace réservé du contenu 4" descr="Une image contenant diagramme&#10;&#10;Description générée automatiquement">
            <a:extLst>
              <a:ext uri="{FF2B5EF4-FFF2-40B4-BE49-F238E27FC236}">
                <a16:creationId xmlns:a16="http://schemas.microsoft.com/office/drawing/2014/main" id="{522061B4-77CF-A84F-AAAF-B916EA9D7CE3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4"/>
          <a:stretch>
            <a:fillRect/>
          </a:stretch>
        </p:blipFill>
        <p:spPr>
          <a:xfrm>
            <a:off x="1484947" y="957486"/>
            <a:ext cx="4952777" cy="4940394"/>
          </a:xfrm>
          <a:prstGeom prst="roundRect">
            <a:avLst>
              <a:gd name="adj" fmla="val 5301"/>
            </a:avLst>
          </a:prstGeom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DEB64D35-7853-FD4A-80B7-E5CA54E20C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98935" y="295770"/>
            <a:ext cx="3707844" cy="3131913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dirty="0" err="1"/>
              <a:t>Mythes</a:t>
            </a:r>
            <a:r>
              <a:rPr lang="en-US" dirty="0"/>
              <a:t> </a:t>
            </a:r>
            <a:r>
              <a:rPr lang="en-US" dirty="0" err="1"/>
              <a:t>ou</a:t>
            </a:r>
            <a:r>
              <a:rPr lang="en-US" dirty="0"/>
              <a:t> </a:t>
            </a:r>
            <a:r>
              <a:rPr lang="en-US" dirty="0" err="1"/>
              <a:t>réalités</a:t>
            </a:r>
            <a:r>
              <a:rPr lang="en-US" dirty="0"/>
              <a:t> ? </a:t>
            </a:r>
          </a:p>
        </p:txBody>
      </p:sp>
    </p:spTree>
    <p:extLst>
      <p:ext uri="{BB962C8B-B14F-4D97-AF65-F5344CB8AC3E}">
        <p14:creationId xmlns:p14="http://schemas.microsoft.com/office/powerpoint/2010/main" val="24620253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1">
                <a:tint val="90000"/>
                <a:lumMod val="110000"/>
              </a:schemeClr>
            </a:gs>
            <a:gs pos="100000">
              <a:schemeClr val="bg1">
                <a:shade val="64000"/>
                <a:lumMod val="88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>
            <a:extLst>
              <a:ext uri="{FF2B5EF4-FFF2-40B4-BE49-F238E27FC236}">
                <a16:creationId xmlns:a16="http://schemas.microsoft.com/office/drawing/2014/main" id="{25496B42-CC46-4183-B481-887CD3E8C7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E2758CE0-F916-4DCE-88D1-71430BE441B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 useBgFill="1">
        <p:nvSpPr>
          <p:cNvPr id="14" name="Rectangle 13">
            <a:extLst>
              <a:ext uri="{FF2B5EF4-FFF2-40B4-BE49-F238E27FC236}">
                <a16:creationId xmlns:a16="http://schemas.microsoft.com/office/drawing/2014/main" id="{7E2BA2D5-46A3-46C0-98C9-A072D543B3A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3573895B-DA42-4260-AE1E-182BA412328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5" name="Espace réservé du contenu 4" descr="Une image contenant texte, carte de visite, capture d’écran, graphique vectoriel&#10;&#10;Description générée automatiquement">
            <a:extLst>
              <a:ext uri="{FF2B5EF4-FFF2-40B4-BE49-F238E27FC236}">
                <a16:creationId xmlns:a16="http://schemas.microsoft.com/office/drawing/2014/main" id="{EDFBAA96-3505-FE45-8370-AA091996B733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4"/>
          <a:stretch>
            <a:fillRect/>
          </a:stretch>
        </p:blipFill>
        <p:spPr>
          <a:xfrm>
            <a:off x="1497315" y="957486"/>
            <a:ext cx="4928041" cy="4940394"/>
          </a:xfrm>
          <a:prstGeom prst="roundRect">
            <a:avLst>
              <a:gd name="adj" fmla="val 5301"/>
            </a:avLst>
          </a:prstGeom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CDD5058F-384B-7645-8ABE-FE2C7A0713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20487" y="351382"/>
            <a:ext cx="3707844" cy="3131913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dirty="0" err="1"/>
              <a:t>Mythes</a:t>
            </a:r>
            <a:r>
              <a:rPr lang="en-US" dirty="0"/>
              <a:t> </a:t>
            </a:r>
            <a:r>
              <a:rPr lang="en-US" dirty="0" err="1"/>
              <a:t>ou</a:t>
            </a:r>
            <a:r>
              <a:rPr lang="en-US" dirty="0"/>
              <a:t> </a:t>
            </a:r>
            <a:r>
              <a:rPr lang="en-US" dirty="0" err="1"/>
              <a:t>réalités</a:t>
            </a:r>
            <a:r>
              <a:rPr lang="en-US" dirty="0"/>
              <a:t> ? </a:t>
            </a:r>
          </a:p>
        </p:txBody>
      </p:sp>
    </p:spTree>
    <p:extLst>
      <p:ext uri="{BB962C8B-B14F-4D97-AF65-F5344CB8AC3E}">
        <p14:creationId xmlns:p14="http://schemas.microsoft.com/office/powerpoint/2010/main" val="381825107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1">
                <a:tint val="90000"/>
                <a:lumMod val="110000"/>
              </a:schemeClr>
            </a:gs>
            <a:gs pos="100000">
              <a:schemeClr val="bg1">
                <a:shade val="64000"/>
                <a:lumMod val="88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3" name="Rectangle 22">
            <a:extLst>
              <a:ext uri="{FF2B5EF4-FFF2-40B4-BE49-F238E27FC236}">
                <a16:creationId xmlns:a16="http://schemas.microsoft.com/office/drawing/2014/main" id="{48FE65CB-EFD8-497D-A30A-093E20EACB0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Espace réservé du contenu 4" descr="Une image contenant texte&#10;&#10;Description générée automatiquement">
            <a:extLst>
              <a:ext uri="{FF2B5EF4-FFF2-40B4-BE49-F238E27FC236}">
                <a16:creationId xmlns:a16="http://schemas.microsoft.com/office/drawing/2014/main" id="{68F2FE95-952F-634B-94C6-79616B9C7F3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76207" y="618517"/>
            <a:ext cx="5643995" cy="5629884"/>
          </a:xfrm>
          <a:prstGeom prst="roundRect">
            <a:avLst>
              <a:gd name="adj" fmla="val 2981"/>
            </a:avLst>
          </a:prstGeom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E3265C2A-0A58-43AD-A406-8F4478E2875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07178D1F-021E-6A49-9A1D-7056E4C475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96408" y="640831"/>
            <a:ext cx="3352128" cy="1573863"/>
          </a:xfrm>
        </p:spPr>
        <p:txBody>
          <a:bodyPr vert="horz" lIns="91440" tIns="45720" rIns="91440" bIns="45720" rtlCol="0">
            <a:normAutofit/>
          </a:bodyPr>
          <a:lstStyle/>
          <a:p>
            <a:r>
              <a:rPr lang="en-US" dirty="0" err="1"/>
              <a:t>Mythes</a:t>
            </a:r>
            <a:r>
              <a:rPr lang="en-US" dirty="0"/>
              <a:t> </a:t>
            </a:r>
            <a:r>
              <a:rPr lang="en-US" dirty="0" err="1"/>
              <a:t>ou</a:t>
            </a:r>
            <a:r>
              <a:rPr lang="en-US" dirty="0"/>
              <a:t> </a:t>
            </a:r>
            <a:r>
              <a:rPr lang="en-US" dirty="0" err="1"/>
              <a:t>réalités</a:t>
            </a:r>
            <a:r>
              <a:rPr lang="en-US" dirty="0"/>
              <a:t> ? </a:t>
            </a:r>
          </a:p>
        </p:txBody>
      </p:sp>
      <p:sp>
        <p:nvSpPr>
          <p:cNvPr id="20" name="Content Placeholder 19">
            <a:extLst>
              <a:ext uri="{FF2B5EF4-FFF2-40B4-BE49-F238E27FC236}">
                <a16:creationId xmlns:a16="http://schemas.microsoft.com/office/drawing/2014/main" id="{D3EA6E37-5E1C-1AAC-D3D3-1FAE401970DE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8196408" y="2455101"/>
            <a:ext cx="3352128" cy="3492675"/>
          </a:xfrm>
        </p:spPr>
        <p:txBody>
          <a:bodyPr>
            <a:normAutofit/>
          </a:bodyPr>
          <a:lstStyle/>
          <a:p>
            <a:r>
              <a:rPr lang="fr-FR" sz="2600" cap="none" dirty="0">
                <a:effectLst/>
              </a:rPr>
              <a:t>Le nombre de personnes qui consultent est 5 fois </a:t>
            </a:r>
            <a:r>
              <a:rPr lang="fr-FR" sz="2600" cap="none" dirty="0"/>
              <a:t>plus élevé que celui </a:t>
            </a:r>
            <a:r>
              <a:rPr lang="fr-FR" sz="2600" cap="none" dirty="0">
                <a:effectLst/>
              </a:rPr>
              <a:t>des personnes qui sont hospitalisées. </a:t>
            </a:r>
            <a:endParaRPr lang="fr-FR" sz="2600" cap="none" dirty="0"/>
          </a:p>
          <a:p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26977722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1">
                <a:tint val="90000"/>
                <a:lumMod val="110000"/>
              </a:schemeClr>
            </a:gs>
            <a:gs pos="100000">
              <a:schemeClr val="bg1">
                <a:shade val="64000"/>
                <a:lumMod val="88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3" name="Rectangle 22">
            <a:extLst>
              <a:ext uri="{FF2B5EF4-FFF2-40B4-BE49-F238E27FC236}">
                <a16:creationId xmlns:a16="http://schemas.microsoft.com/office/drawing/2014/main" id="{48FE65CB-EFD8-497D-A30A-093E20EACB0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Espace réservé du contenu 4" descr="Une image contenant texte&#10;&#10;Description générée automatiquement">
            <a:extLst>
              <a:ext uri="{FF2B5EF4-FFF2-40B4-BE49-F238E27FC236}">
                <a16:creationId xmlns:a16="http://schemas.microsoft.com/office/drawing/2014/main" id="{9EEB4854-B606-D144-887A-6BA841B58A0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76207" y="618517"/>
            <a:ext cx="5643995" cy="5629884"/>
          </a:xfrm>
          <a:prstGeom prst="roundRect">
            <a:avLst>
              <a:gd name="adj" fmla="val 2981"/>
            </a:avLst>
          </a:prstGeom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E3265C2A-0A58-43AD-A406-8F4478E2875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A7F2B4C5-F567-624A-9203-5676117348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96408" y="640831"/>
            <a:ext cx="3352128" cy="1573863"/>
          </a:xfrm>
        </p:spPr>
        <p:txBody>
          <a:bodyPr vert="horz" lIns="91440" tIns="45720" rIns="91440" bIns="45720" rtlCol="0">
            <a:normAutofit/>
          </a:bodyPr>
          <a:lstStyle/>
          <a:p>
            <a:r>
              <a:rPr lang="en-US" dirty="0" err="1"/>
              <a:t>Mythes</a:t>
            </a:r>
            <a:r>
              <a:rPr lang="en-US" dirty="0"/>
              <a:t> </a:t>
            </a:r>
            <a:r>
              <a:rPr lang="en-US" dirty="0" err="1"/>
              <a:t>ou</a:t>
            </a:r>
            <a:r>
              <a:rPr lang="en-US" dirty="0"/>
              <a:t> </a:t>
            </a:r>
            <a:r>
              <a:rPr lang="en-US" dirty="0" err="1"/>
              <a:t>réalités</a:t>
            </a:r>
            <a:r>
              <a:rPr lang="en-US" dirty="0"/>
              <a:t> ? </a:t>
            </a:r>
          </a:p>
        </p:txBody>
      </p:sp>
      <p:sp>
        <p:nvSpPr>
          <p:cNvPr id="20" name="Content Placeholder 19">
            <a:extLst>
              <a:ext uri="{FF2B5EF4-FFF2-40B4-BE49-F238E27FC236}">
                <a16:creationId xmlns:a16="http://schemas.microsoft.com/office/drawing/2014/main" id="{7CCF8056-A2D6-A886-9770-1A4DC8EB7270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8196408" y="2855525"/>
            <a:ext cx="3352128" cy="3392876"/>
          </a:xfrm>
        </p:spPr>
        <p:txBody>
          <a:bodyPr>
            <a:normAutofit/>
          </a:bodyPr>
          <a:lstStyle/>
          <a:p>
            <a:r>
              <a:rPr lang="en-US" sz="2600" cap="none" dirty="0" err="1"/>
              <a:t>Rétablissement</a:t>
            </a:r>
            <a:endParaRPr lang="en-US" sz="2600" cap="none" dirty="0"/>
          </a:p>
        </p:txBody>
      </p:sp>
    </p:spTree>
    <p:extLst>
      <p:ext uri="{BB962C8B-B14F-4D97-AF65-F5344CB8AC3E}">
        <p14:creationId xmlns:p14="http://schemas.microsoft.com/office/powerpoint/2010/main" val="13466321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1">
                <a:tint val="90000"/>
                <a:lumMod val="110000"/>
              </a:schemeClr>
            </a:gs>
            <a:gs pos="100000">
              <a:schemeClr val="bg1">
                <a:shade val="64000"/>
                <a:lumMod val="88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3" name="Rectangle 22">
            <a:extLst>
              <a:ext uri="{FF2B5EF4-FFF2-40B4-BE49-F238E27FC236}">
                <a16:creationId xmlns:a16="http://schemas.microsoft.com/office/drawing/2014/main" id="{48FE65CB-EFD8-497D-A30A-093E20EACB0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Espace réservé du contenu 4" descr="Une image contenant texte&#10;&#10;Description générée automatiquement">
            <a:extLst>
              <a:ext uri="{FF2B5EF4-FFF2-40B4-BE49-F238E27FC236}">
                <a16:creationId xmlns:a16="http://schemas.microsoft.com/office/drawing/2014/main" id="{AB317CD7-9C7E-774A-BAE1-F83462FB07B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97338" y="618517"/>
            <a:ext cx="5601733" cy="5629884"/>
          </a:xfrm>
          <a:prstGeom prst="roundRect">
            <a:avLst>
              <a:gd name="adj" fmla="val 2981"/>
            </a:avLst>
          </a:prstGeom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E3265C2A-0A58-43AD-A406-8F4478E2875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E6C22B82-265C-4D44-B0DC-C8A20DDCEB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96408" y="640831"/>
            <a:ext cx="3352128" cy="1573863"/>
          </a:xfrm>
        </p:spPr>
        <p:txBody>
          <a:bodyPr vert="horz" lIns="91440" tIns="45720" rIns="91440" bIns="45720" rtlCol="0">
            <a:normAutofit/>
          </a:bodyPr>
          <a:lstStyle/>
          <a:p>
            <a:r>
              <a:rPr lang="en-US" dirty="0" err="1"/>
              <a:t>Mythes</a:t>
            </a:r>
            <a:r>
              <a:rPr lang="en-US" dirty="0"/>
              <a:t> </a:t>
            </a:r>
            <a:r>
              <a:rPr lang="en-US" dirty="0" err="1"/>
              <a:t>ou</a:t>
            </a:r>
            <a:r>
              <a:rPr lang="en-US" dirty="0"/>
              <a:t> </a:t>
            </a:r>
            <a:r>
              <a:rPr lang="en-US" dirty="0" err="1"/>
              <a:t>réalités</a:t>
            </a:r>
            <a:r>
              <a:rPr lang="en-US" dirty="0"/>
              <a:t> ? </a:t>
            </a:r>
          </a:p>
        </p:txBody>
      </p:sp>
      <p:sp>
        <p:nvSpPr>
          <p:cNvPr id="20" name="Content Placeholder 19">
            <a:extLst>
              <a:ext uri="{FF2B5EF4-FFF2-40B4-BE49-F238E27FC236}">
                <a16:creationId xmlns:a16="http://schemas.microsoft.com/office/drawing/2014/main" id="{D36E25E5-2B57-8FE8-2EAF-6B2F7EFAF4F5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8196408" y="2617940"/>
            <a:ext cx="3352128" cy="3630461"/>
          </a:xfrm>
        </p:spPr>
        <p:txBody>
          <a:bodyPr>
            <a:normAutofit/>
          </a:bodyPr>
          <a:lstStyle/>
          <a:p>
            <a:r>
              <a:rPr lang="en-US" sz="2600" cap="none" dirty="0" err="1"/>
              <a:t>Stigmatisation</a:t>
            </a:r>
            <a:endParaRPr lang="en-US" sz="2600" cap="none" dirty="0"/>
          </a:p>
          <a:p>
            <a:r>
              <a:rPr lang="en-US" sz="2600" cap="none" dirty="0" err="1"/>
              <a:t>Harcèlement</a:t>
            </a:r>
            <a:r>
              <a:rPr lang="en-US" sz="2600" cap="none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1775843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uiExpand="1" build="p"/>
    </p:bldLst>
  </p:timing>
</p:sld>
</file>

<file path=ppt/theme/theme1.xml><?xml version="1.0" encoding="utf-8"?>
<a:theme xmlns:a="http://schemas.openxmlformats.org/drawingml/2006/main" name="Ronds dans l’eau">
  <a:themeElements>
    <a:clrScheme name="Ronds dans l’eau">
      <a:dk1>
        <a:sysClr val="windowText" lastClr="000000"/>
      </a:dk1>
      <a:lt1>
        <a:sysClr val="window" lastClr="FFFFFF"/>
      </a:lt1>
      <a:dk2>
        <a:srgbClr val="355071"/>
      </a:dk2>
      <a:lt2>
        <a:srgbClr val="AABED7"/>
      </a:lt2>
      <a:accent1>
        <a:srgbClr val="2FA3EE"/>
      </a:accent1>
      <a:accent2>
        <a:srgbClr val="4BCAAD"/>
      </a:accent2>
      <a:accent3>
        <a:srgbClr val="86C157"/>
      </a:accent3>
      <a:accent4>
        <a:srgbClr val="D99C3F"/>
      </a:accent4>
      <a:accent5>
        <a:srgbClr val="CE6633"/>
      </a:accent5>
      <a:accent6>
        <a:srgbClr val="A35DD1"/>
      </a:accent6>
      <a:hlink>
        <a:srgbClr val="56BCFE"/>
      </a:hlink>
      <a:folHlink>
        <a:srgbClr val="97C5E3"/>
      </a:folHlink>
    </a:clrScheme>
    <a:fontScheme name="Ronds dans l’eau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onds dans l’eau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130000"/>
                <a:satMod val="150000"/>
                <a:lumMod val="112000"/>
              </a:schemeClr>
            </a:gs>
            <a:gs pos="100000">
              <a:schemeClr val="phClr">
                <a:shade val="92000"/>
                <a:satMod val="140000"/>
                <a:lumMod val="11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A633B6A3-9E7F-4C10-9C98-2517A3134361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457</TotalTime>
  <Words>311</Words>
  <Application>Microsoft Macintosh PowerPoint</Application>
  <PresentationFormat>Grand écran</PresentationFormat>
  <Paragraphs>56</Paragraphs>
  <Slides>15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15</vt:i4>
      </vt:variant>
    </vt:vector>
  </HeadingPairs>
  <TitlesOfParts>
    <vt:vector size="19" baseType="lpstr">
      <vt:lpstr>Arial</vt:lpstr>
      <vt:lpstr>Calibri</vt:lpstr>
      <vt:lpstr>Tw Cen MT</vt:lpstr>
      <vt:lpstr>Ronds dans l’eau</vt:lpstr>
      <vt:lpstr>SENSIBILISATION AUTOUR DE LA SANTE MENTALE </vt:lpstr>
      <vt:lpstr>Mythes ou réalités ? </vt:lpstr>
      <vt:lpstr>Mythes ou réalités ? </vt:lpstr>
      <vt:lpstr>Mythes ou réalités ? </vt:lpstr>
      <vt:lpstr>Mythes ou réalités ? </vt:lpstr>
      <vt:lpstr>Mythes ou réalités ? </vt:lpstr>
      <vt:lpstr>Mythes ou réalités ? </vt:lpstr>
      <vt:lpstr>Mythes ou réalités ? </vt:lpstr>
      <vt:lpstr>Mythes ou réalités ? </vt:lpstr>
      <vt:lpstr>La parole à Joachim… </vt:lpstr>
      <vt:lpstr>Zoom sur la dépression</vt:lpstr>
      <vt:lpstr>La parole à Nathalie…</vt:lpstr>
      <vt:lpstr>Zoom sur la SCHIZOPHRENIE</vt:lpstr>
      <vt:lpstr>Où trouver de l’aide ? </vt:lpstr>
      <vt:lpstr>MERCI POUR VOTRE ATTENTION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Pauline Rouyre</dc:creator>
  <cp:lastModifiedBy>Pauline Rouyre</cp:lastModifiedBy>
  <cp:revision>33</cp:revision>
  <dcterms:created xsi:type="dcterms:W3CDTF">2023-04-06T20:15:47Z</dcterms:created>
  <dcterms:modified xsi:type="dcterms:W3CDTF">2023-04-18T21:00:30Z</dcterms:modified>
</cp:coreProperties>
</file>